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9" r:id="rId5"/>
    <p:sldId id="259" r:id="rId6"/>
    <p:sldId id="271" r:id="rId7"/>
    <p:sldId id="260" r:id="rId8"/>
    <p:sldId id="261" r:id="rId9"/>
    <p:sldId id="262" r:id="rId10"/>
    <p:sldId id="263" r:id="rId11"/>
    <p:sldId id="268" r:id="rId12"/>
    <p:sldId id="267" r:id="rId13"/>
    <p:sldId id="265" r:id="rId14"/>
    <p:sldId id="266" r:id="rId15"/>
    <p:sldId id="272" r:id="rId1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2" autoAdjust="0"/>
    <p:restoredTop sz="65669" autoAdjust="0"/>
  </p:normalViewPr>
  <p:slideViewPr>
    <p:cSldViewPr>
      <p:cViewPr varScale="1">
        <p:scale>
          <a:sx n="50" d="100"/>
          <a:sy n="50" d="100"/>
        </p:scale>
        <p:origin x="92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FC330C-FC78-4494-BDD8-E378F26CB1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F8FEA7-1870-4619-AA11-4DCFD68D6F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67D0683-CA45-475B-9E35-6A16BE1886B2}" type="datetimeFigureOut">
              <a:rPr lang="en-CA"/>
              <a:pPr>
                <a:defRPr/>
              </a:pPr>
              <a:t>2019-11-30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4E45F-07C5-4EE1-8BC7-D6B3CBEF60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9DAF5-6458-497E-AAA9-A253A00F92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3A8744-B049-4A60-839E-F302D7B69AA2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AD8D4A-5322-4D66-AFD8-8F14E8BBF0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D942D4-7CAA-4340-ADDE-377BEF6AEF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9741B1-8F58-481F-AD99-91797178DCA6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A20418A-6033-4F5B-B6EA-96063ADF49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15700F5-9E0C-4F0B-9542-7EAAC0562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25C15-8010-4E0A-911F-B9EFC8B9E0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AE598-29A1-49B7-A77F-06D8FA7B91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6470E6A-BD6D-461E-A6D6-49FC733C7615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380FE9F9-5E01-4843-80D2-52CE57E760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EB961DD8-DA46-4562-8015-8950DC3426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68002CF6-C243-403C-B4FF-B162FEEFAD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C4CED71-E22C-4C48-B304-AB33958B2CBF}" type="slidenum">
              <a:rPr lang="en-CA" altLang="en-US">
                <a:latin typeface="Calibri" panose="020F0502020204030204" pitchFamily="34" charset="0"/>
              </a:rPr>
              <a:pPr/>
              <a:t>1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59622C79-7BF8-427B-A15D-470FB1647E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7172ADF8-35FE-49C6-8569-AC25EB9398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8688">
              <a:spcBef>
                <a:spcPct val="0"/>
              </a:spcBef>
            </a:pPr>
            <a:endParaRPr lang="en-CA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B0286D95-1239-411B-96F0-AC283FEB02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AD5759D-E1E2-4003-AE6F-5B853C2D1E31}" type="slidenum">
              <a:rPr lang="en-CA" altLang="en-US">
                <a:latin typeface="Calibri" panose="020F0502020204030204" pitchFamily="34" charset="0"/>
              </a:rPr>
              <a:pPr/>
              <a:t>10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16ABFDBB-7A44-4092-AA58-0901CCE906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E49AAD4B-0B33-4051-BE7F-EB9EEB7B80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F800D5E9-1140-472D-B76F-4B8648ADD1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8F935C8F-8896-4A47-B074-312153CCB15F}" type="slidenum">
              <a:rPr lang="en-CA" altLang="en-US">
                <a:latin typeface="Calibri" panose="020F0502020204030204" pitchFamily="34" charset="0"/>
              </a:rPr>
              <a:pPr/>
              <a:t>11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3220E33B-3DF9-45A0-B074-87572D083F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318656C9-3A99-4C24-B272-DED099C6E6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AEFAF6CD-D815-4885-BB78-44506C4A1F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7B586B8-DBBC-4A5B-985F-82B5D54399AB}" type="slidenum">
              <a:rPr lang="en-CA" altLang="en-US">
                <a:latin typeface="Calibri" panose="020F0502020204030204" pitchFamily="34" charset="0"/>
              </a:rPr>
              <a:pPr/>
              <a:t>12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8BD72806-9661-4297-B2F1-0A702875F8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9EA3AFE5-4F84-4370-AEA2-E94D55A36C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6AF516B8-D6E4-4D21-8133-00A5CB4B5A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165A0083-7B9B-46B6-9E8A-7ADAFBBF135B}" type="slidenum">
              <a:rPr lang="en-CA" altLang="en-US">
                <a:latin typeface="Calibri" panose="020F0502020204030204" pitchFamily="34" charset="0"/>
              </a:rPr>
              <a:pPr/>
              <a:t>13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8703AD70-9540-4F8A-B36F-8556B3ED99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FCF8C197-6AF2-45A9-832F-1074340BE5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21CC1A64-09EB-4D7C-ABC2-8202897F9C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AEBA7D66-336A-484B-A8AE-844B59C342D4}" type="slidenum">
              <a:rPr lang="en-CA" altLang="en-US">
                <a:latin typeface="Calibri" panose="020F0502020204030204" pitchFamily="34" charset="0"/>
              </a:rPr>
              <a:pPr/>
              <a:t>14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0D3210E1-534D-484B-B701-D81FE5542E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892A696C-D600-4182-BC09-1DF872C6B5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E7E8BC7A-8CD1-48F0-B582-C51AD163DB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1C24D55-06AE-4728-A01B-6A8C5518BBC4}" type="slidenum">
              <a:rPr lang="en-CA" altLang="en-US">
                <a:latin typeface="Calibri" panose="020F0502020204030204" pitchFamily="34" charset="0"/>
              </a:rPr>
              <a:pPr/>
              <a:t>15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44F12D09-9AA6-44BA-B6A6-1BF2727B4F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DD0ED7FE-838D-49C9-B548-2ECC7DC436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C1FAE4C4-7C34-43D6-B9AA-A00BBAEC7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2B5CFBF8-9D28-4074-BB47-7D7598D7AB18}" type="slidenum">
              <a:rPr lang="en-CA" altLang="en-US">
                <a:latin typeface="Calibri" panose="020F0502020204030204" pitchFamily="34" charset="0"/>
              </a:rPr>
              <a:pPr/>
              <a:t>2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7CD95C2B-4D9E-4A56-9861-B1E44DCBAE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DF33BF99-97DC-4EE0-A186-DE5B100577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17CAAED-BD81-4F71-B5AA-8CA3ECF8BB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88E57075-3857-4565-BEAE-B97834C550D7}" type="slidenum">
              <a:rPr lang="en-CA" altLang="en-US">
                <a:latin typeface="Calibri" panose="020F0502020204030204" pitchFamily="34" charset="0"/>
              </a:rPr>
              <a:pPr/>
              <a:t>3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AB451750-3C3C-45DC-AB1C-802EA6CEBD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B76634C0-FE46-485C-BBDA-E569A297BA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3D6F92E-AEA9-46B0-8E24-BB7EAB4A3E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378BB6A-4933-442C-A262-F03C30B8D7F5}" type="slidenum">
              <a:rPr lang="en-CA" altLang="en-US">
                <a:latin typeface="Calibri" panose="020F0502020204030204" pitchFamily="34" charset="0"/>
              </a:rPr>
              <a:pPr/>
              <a:t>4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7E638508-51A5-49E5-B322-504D2B8648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7C982423-CF72-43D1-8780-48D495C455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C664095-960D-4451-B617-1ED8061B0B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394273EC-E22C-4F71-8C32-D8FDAB5A681F}" type="slidenum">
              <a:rPr lang="en-CA" altLang="en-US">
                <a:latin typeface="Calibri" panose="020F0502020204030204" pitchFamily="34" charset="0"/>
              </a:rPr>
              <a:pPr/>
              <a:t>5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4856053A-B2D7-4C8D-BE5D-2499260702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8B2A20C3-C611-4402-898D-9049EB5EB7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EC8A7CB-8150-4B18-99A7-F3C5151AE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9D43F15-F856-4A83-9364-912E454E37C0}" type="slidenum">
              <a:rPr lang="en-CA" altLang="en-US">
                <a:latin typeface="Calibri" panose="020F0502020204030204" pitchFamily="34" charset="0"/>
              </a:rPr>
              <a:pPr/>
              <a:t>6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E7E06216-606B-42F9-AEB5-F07C9F2227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8E4E4C1-CA9A-49BE-B6A5-6895316ED5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 b="1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DF2C66AE-B6DE-4246-9072-737D1BD084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A70C8FCC-1285-4ACB-8AF4-3B8EF9CF16AC}" type="slidenum">
              <a:rPr lang="en-CA" altLang="en-US">
                <a:latin typeface="Calibri" panose="020F0502020204030204" pitchFamily="34" charset="0"/>
              </a:rPr>
              <a:pPr/>
              <a:t>7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BA55E5B8-73AE-4695-8E89-BA558AD8CA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FCE19993-4597-4A2E-9924-BCBFFE9128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6D628622-549F-49D0-9795-B9FD35FB47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CC231509-6345-4964-9E0C-D301A0ECB1E6}" type="slidenum">
              <a:rPr lang="en-CA" altLang="en-US">
                <a:latin typeface="Calibri" panose="020F0502020204030204" pitchFamily="34" charset="0"/>
              </a:rPr>
              <a:pPr/>
              <a:t>8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5C2C0566-1BCF-4829-93A6-F56EC6BEA3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74ED534E-75CF-4DF7-BCDE-2577C8401B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2A0171BC-24E6-4BEB-99EA-5C5C6059CE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C2A3AC1-C8C3-4904-8684-59574E0EA510}" type="slidenum">
              <a:rPr lang="en-CA" altLang="en-US">
                <a:latin typeface="Calibri" panose="020F0502020204030204" pitchFamily="34" charset="0"/>
              </a:rPr>
              <a:pPr/>
              <a:t>9</a:t>
            </a:fld>
            <a:endParaRPr lang="en-C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6D18975-1231-4300-A44B-4BE8E99F5FE2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92433E2-737B-4AEB-BEF8-EBA079FC3DD4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55626D81-363E-434F-BA09-8D38531A1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CA42F-C79B-4763-B566-9591457A7F32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7" name="Footer Placeholder 19">
            <a:extLst>
              <a:ext uri="{FF2B5EF4-FFF2-40B4-BE49-F238E27FC236}">
                <a16:creationId xmlns:a16="http://schemas.microsoft.com/office/drawing/2014/main" id="{D11F182C-6745-494E-BCDD-BB2B8395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3209C7FC-5083-495C-8E3A-FB85D17DA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86B8E-2F09-4F0D-93B6-91C4766C1E1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8370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6CAD343B-7D3C-4E1F-B4AD-FF00CB356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C1E4A-ED7B-406D-B226-B4182777C080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FC3AA5D1-C5AA-4356-AF45-4BB1ED5A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D613D245-FD5C-403B-8397-1C3C9BC18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03B00-80EC-4001-9AD1-F673F58637BB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9094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84868310-14E6-4346-B905-98067FB29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8760D-3011-479A-B1B6-792892F390C0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DDB56DCE-37C5-4263-A347-D1498CA50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CFB83973-569E-4C8B-995B-D0D1BD3D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E9FB3-18A3-408E-9018-FD7C817A7C57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4187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EB60FABD-0503-436D-BBB1-34954E5D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492C1-4260-41D9-8BB0-85C2A053054C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07F0F3D6-D4D8-4BB1-A7A9-088E4B28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1581306C-C180-4783-8FB9-8BC91A1C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3C5EB-1163-42B0-875B-E072FB64C44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1630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7ABA96-6CFA-4979-BB2E-F46ED56A01E2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F40F51-C1EE-4C9B-A6DB-D43A408EBD2B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FE89E35-0EC9-4495-9F30-DA466CBE474F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033F5CB-DD01-458B-B0FE-88BA6F34DB5C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83EE509-E681-4288-B1E3-99FE32A7B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98356-52CC-4F69-AE0D-73D07A2F58F3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6889898-9E2C-4A1F-B037-D9DE8FBD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E8E031-E5D4-43D6-B79A-0C59EDBE9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2F6E3-7217-46AB-94E6-62BBF63D1FE3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1364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97B9F30C-1636-41C8-B811-650E59A2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3A01-24C8-4607-90E3-58020275BAB0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C19E8146-578A-4215-9132-7560EC86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2CD9E926-E999-4CD8-B16E-BCDA4110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23283-7D71-43E8-A21F-8E5C5AA8E6B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8956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633009-2116-477A-A3A7-BEB41208B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D53EF-F206-47D1-8A77-372A046D2439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48C0B4-F240-406D-9A06-288780A50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EDA0A-3E24-4A56-8F79-84CF7B7F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EC27A-2DB9-49D8-BE01-FC513425321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7572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DD610028-B4D4-4D23-8EE8-6D8309F1F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D1AF1-9D2B-4370-B66E-59FA54BC0191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624FC92D-3EAD-45FE-AA90-AEF1B81A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263124FD-01A5-43CF-8D37-8A6A8090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604D2-38D3-4758-B97B-BCF4A4630077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399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93608F-6D71-4159-AE37-5B2A1BE4FE06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66FBA3-C8AC-46F2-BC83-72BB8636C825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BFE78AA7-A2DF-4A0B-9EC9-F3C3D5C8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B9D92-0CDA-44C2-9373-0BA85DFD2A00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5122D4F-6E8C-4964-ABBC-8086EF22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89B3ADC-9A6E-4ABD-8EB7-CA3B87D0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BD9BD-DA83-46B3-9661-8A4C1D39E3B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270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47B58-A10D-4E84-BCBD-43E319F18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DD322-581D-4036-AECF-CA90BD6BBFB6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FB26-E505-40C3-9371-A181FA7F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1321B-D97F-48AF-BEC9-8DB838D42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BA847-C25B-456A-9BD5-EA21CBAEA8D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6047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DBE0E07-5F10-4F63-B510-7D3C140482A7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547EBE84-D9A0-4D5E-B1E8-A218CE051577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5354AD14-EE0A-4191-AB16-3FD98BB3938C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D300A5A-D267-435B-8248-CFD4D2E8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15B8A-D971-4611-AA84-901AE4B0B5CB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88A552D-728A-43EF-B8D0-C7D51AF5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42D28BAD-B76B-4C5D-B306-B78A1167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A6361-E849-4AB6-8772-568613B0E71F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695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21FB1584-6BF4-489E-8BE4-574BE424975F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E8BCCB-E403-441D-B3FB-D0855B5C55B9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1C4CA447-9633-4C53-A867-356D4EF089F1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7DA4EE-270B-4772-9728-5F19A4C303F2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4E829EF9-6955-4D16-A317-D68616FC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B7B8575E-5A8B-4C20-A132-F2E316F20D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BCBB15E0-D59D-4676-9BAD-318D4594C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04C09B7-7E77-4CF1-BEEF-5FBA2CB2F286}" type="datetimeFigureOut">
              <a:rPr lang="en-CA"/>
              <a:pPr>
                <a:defRPr/>
              </a:pPr>
              <a:t>2019-11-30</a:t>
            </a:fld>
            <a:endParaRPr lang="en-C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584DDBC-9D79-4F03-B99B-01D71BD90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FF365889-BAB8-4093-A381-856B96E0A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</a:defRPr>
            </a:lvl1pPr>
          </a:lstStyle>
          <a:p>
            <a:fld id="{1904CC0B-B1EF-4309-915D-A00DD07A0E7F}" type="slidenum">
              <a:rPr lang="en-CA" altLang="en-US"/>
              <a:pPr/>
              <a:t>‹#›</a:t>
            </a:fld>
            <a:endParaRPr lang="en-CA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32F8A0-F628-4EBA-AB29-351C323ED0C4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6" r:id="rId2"/>
    <p:sldLayoutId id="2147483792" r:id="rId3"/>
    <p:sldLayoutId id="2147483787" r:id="rId4"/>
    <p:sldLayoutId id="2147483793" r:id="rId5"/>
    <p:sldLayoutId id="2147483788" r:id="rId6"/>
    <p:sldLayoutId id="2147483794" r:id="rId7"/>
    <p:sldLayoutId id="2147483795" r:id="rId8"/>
    <p:sldLayoutId id="2147483796" r:id="rId9"/>
    <p:sldLayoutId id="2147483789" r:id="rId10"/>
    <p:sldLayoutId id="21474837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48FD7-8920-4E80-AFDC-1A486BB31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Real Time Remote Access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130858-B2AE-4EF8-8D95-655157E73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CA" dirty="0"/>
              <a:t>Comparing SAS and SPSS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8A0AA0C-A2CD-4CA9-B3D9-ED52718F7B06}"/>
              </a:ext>
            </a:extLst>
          </p:cNvPr>
          <p:cNvSpPr txBox="1">
            <a:spLocks/>
          </p:cNvSpPr>
          <p:nvPr/>
        </p:nvSpPr>
        <p:spPr>
          <a:xfrm>
            <a:off x="3657600" y="5410200"/>
            <a:ext cx="2286000" cy="990600"/>
          </a:xfrm>
          <a:prstGeom prst="rect">
            <a:avLst/>
          </a:prstGeom>
        </p:spPr>
        <p:txBody>
          <a:bodyPr tIns="0">
            <a:normAutofit fontScale="92500" lnSpcReduction="1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CA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David Price</a:t>
            </a: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CA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Prepared by: </a:t>
            </a:r>
            <a:r>
              <a:rPr lang="en-CA" sz="2000" dirty="0" err="1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Quy</a:t>
            </a:r>
            <a:r>
              <a:rPr lang="en-CA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 Do </a:t>
            </a:r>
          </a:p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CA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Nov 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F198-AB7B-4A28-9741-845B0F1C3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Creating Frequency Tables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2CA6129-1688-4ED0-99D2-99B84E5515FC}"/>
              </a:ext>
            </a:extLst>
          </p:cNvPr>
          <p:cNvSpPr txBox="1">
            <a:spLocks/>
          </p:cNvSpPr>
          <p:nvPr/>
        </p:nvSpPr>
        <p:spPr>
          <a:xfrm>
            <a:off x="1447800" y="4038600"/>
            <a:ext cx="16764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000" dirty="0">
                <a:solidFill>
                  <a:schemeClr val="tx1"/>
                </a:solidFill>
              </a:rPr>
              <a:t>SAS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1F06609-C0C7-4333-A02E-CA048FEFFF16}"/>
              </a:ext>
            </a:extLst>
          </p:cNvPr>
          <p:cNvSpPr txBox="1">
            <a:spLocks/>
          </p:cNvSpPr>
          <p:nvPr/>
        </p:nvSpPr>
        <p:spPr>
          <a:xfrm>
            <a:off x="1371600" y="1600200"/>
            <a:ext cx="16764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000" dirty="0">
                <a:solidFill>
                  <a:schemeClr val="tx1"/>
                </a:solidFill>
              </a:rPr>
              <a:t>SPSS</a:t>
            </a:r>
          </a:p>
        </p:txBody>
      </p:sp>
      <p:pic>
        <p:nvPicPr>
          <p:cNvPr id="17413" name="Picture 2">
            <a:extLst>
              <a:ext uri="{FF2B5EF4-FFF2-40B4-BE49-F238E27FC236}">
                <a16:creationId xmlns:a16="http://schemas.microsoft.com/office/drawing/2014/main" id="{9E6B7ED2-CB61-4246-935E-42F6E113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648200"/>
            <a:ext cx="60293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>
            <a:extLst>
              <a:ext uri="{FF2B5EF4-FFF2-40B4-BE49-F238E27FC236}">
                <a16:creationId xmlns:a16="http://schemas.microsoft.com/office/drawing/2014/main" id="{4AD43242-00C7-41CE-B71B-3AD29D383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55467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E813-C569-45A5-8039-BE206445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Research and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1773E-9423-44F0-B092-8579E39C2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0" y="2286000"/>
            <a:ext cx="1752600" cy="762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n-CA" sz="4200" dirty="0"/>
              <a:t>SPSS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2CD3AC8-4A25-45DE-9193-0B26B2C5E6D9}"/>
              </a:ext>
            </a:extLst>
          </p:cNvPr>
          <p:cNvSpPr txBox="1">
            <a:spLocks/>
          </p:cNvSpPr>
          <p:nvPr/>
        </p:nvSpPr>
        <p:spPr>
          <a:xfrm>
            <a:off x="6019800" y="4114800"/>
            <a:ext cx="14478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4200" dirty="0">
                <a:solidFill>
                  <a:schemeClr val="tx1"/>
                </a:solidFill>
              </a:rPr>
              <a:t>SAS</a:t>
            </a:r>
          </a:p>
        </p:txBody>
      </p:sp>
      <p:cxnSp>
        <p:nvCxnSpPr>
          <p:cNvPr id="18437" name="AutoShape 3">
            <a:extLst>
              <a:ext uri="{FF2B5EF4-FFF2-40B4-BE49-F238E27FC236}">
                <a16:creationId xmlns:a16="http://schemas.microsoft.com/office/drawing/2014/main" id="{D8521448-6B01-4AA2-9066-D400C129A4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05600" y="3276600"/>
            <a:ext cx="0" cy="6096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D60C994-E71A-4CF0-836D-0D033F71B00E}"/>
              </a:ext>
            </a:extLst>
          </p:cNvPr>
          <p:cNvSpPr txBox="1">
            <a:spLocks/>
          </p:cNvSpPr>
          <p:nvPr/>
        </p:nvSpPr>
        <p:spPr>
          <a:xfrm>
            <a:off x="1066800" y="1828800"/>
            <a:ext cx="3429000" cy="449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Read in Data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Merge data files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Sample Selection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Create new variables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Labelling and recoding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Frequency tables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19663-2262-4CAE-AF3D-544336FB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SAS to RTRA</a:t>
            </a:r>
          </a:p>
        </p:txBody>
      </p:sp>
      <p:cxnSp>
        <p:nvCxnSpPr>
          <p:cNvPr id="19461" name="AutoShape 2">
            <a:extLst>
              <a:ext uri="{FF2B5EF4-FFF2-40B4-BE49-F238E27FC236}">
                <a16:creationId xmlns:a16="http://schemas.microsoft.com/office/drawing/2014/main" id="{286C6698-2FB7-407A-8D6E-35F2C39FCE4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572000" y="4191000"/>
            <a:ext cx="1524000" cy="12192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6C41BAF-90F0-48CE-AFEF-C0E4BEEC6D26}"/>
              </a:ext>
            </a:extLst>
          </p:cNvPr>
          <p:cNvSpPr txBox="1">
            <a:spLocks/>
          </p:cNvSpPr>
          <p:nvPr/>
        </p:nvSpPr>
        <p:spPr>
          <a:xfrm>
            <a:off x="6019800" y="2895600"/>
            <a:ext cx="22860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5500" dirty="0">
                <a:solidFill>
                  <a:schemeClr val="tx1"/>
                </a:solidFill>
              </a:rPr>
              <a:t>RTRA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E49B37E-BEF5-4020-BBD7-741EDBEFD304}"/>
              </a:ext>
            </a:extLst>
          </p:cNvPr>
          <p:cNvSpPr txBox="1">
            <a:spLocks/>
          </p:cNvSpPr>
          <p:nvPr/>
        </p:nvSpPr>
        <p:spPr>
          <a:xfrm>
            <a:off x="1066800" y="1828800"/>
            <a:ext cx="3429000" cy="449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>
                <a:solidFill>
                  <a:srgbClr val="FF0000"/>
                </a:solidFill>
              </a:rPr>
              <a:t>Read in Data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Merge data files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Sample Selection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Create new variables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Labelling and recoding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>
                <a:solidFill>
                  <a:srgbClr val="FF0000"/>
                </a:solidFill>
              </a:rPr>
              <a:t>Frequency tables</a:t>
            </a:r>
          </a:p>
        </p:txBody>
      </p:sp>
      <p:cxnSp>
        <p:nvCxnSpPr>
          <p:cNvPr id="19464" name="AutoShape 2">
            <a:extLst>
              <a:ext uri="{FF2B5EF4-FFF2-40B4-BE49-F238E27FC236}">
                <a16:creationId xmlns:a16="http://schemas.microsoft.com/office/drawing/2014/main" id="{23A4F2BB-14EE-4C4D-87B4-F18A21A7B4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62400" y="2133600"/>
            <a:ext cx="1981200" cy="6096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5484CBF6-A9B9-45D4-BFAC-577A92447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0"/>
            <a:ext cx="42592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31607D-85DF-4024-ADAF-A907504E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Reading in Data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B47040-F3A8-4DEA-9A83-CACDF84221D2}"/>
              </a:ext>
            </a:extLst>
          </p:cNvPr>
          <p:cNvSpPr txBox="1">
            <a:spLocks/>
          </p:cNvSpPr>
          <p:nvPr/>
        </p:nvSpPr>
        <p:spPr>
          <a:xfrm>
            <a:off x="1143000" y="1371600"/>
            <a:ext cx="5334000" cy="762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20485" name="Picture 5">
            <a:extLst>
              <a:ext uri="{FF2B5EF4-FFF2-40B4-BE49-F238E27FC236}">
                <a16:creationId xmlns:a16="http://schemas.microsoft.com/office/drawing/2014/main" id="{D0F973E0-F4B0-4ACA-9888-2FB98F4CF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4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4FB03AD-256A-4B02-8404-62F8EB25F81D}"/>
              </a:ext>
            </a:extLst>
          </p:cNvPr>
          <p:cNvSpPr txBox="1">
            <a:spLocks/>
          </p:cNvSpPr>
          <p:nvPr/>
        </p:nvSpPr>
        <p:spPr>
          <a:xfrm>
            <a:off x="1143000" y="3657600"/>
            <a:ext cx="1676400" cy="685800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700" dirty="0"/>
              <a:t>RTRA</a:t>
            </a:r>
          </a:p>
        </p:txBody>
      </p:sp>
      <p:sp>
        <p:nvSpPr>
          <p:cNvPr id="20487" name="Oval 10">
            <a:extLst>
              <a:ext uri="{FF2B5EF4-FFF2-40B4-BE49-F238E27FC236}">
                <a16:creationId xmlns:a16="http://schemas.microsoft.com/office/drawing/2014/main" id="{C2CF0E02-138F-4DEF-8881-90A0CA728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029200"/>
            <a:ext cx="1371600" cy="4572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endParaRPr lang="en-US" altLang="en-US">
              <a:solidFill>
                <a:srgbClr val="C00000"/>
              </a:solidFill>
            </a:endParaRPr>
          </a:p>
        </p:txBody>
      </p:sp>
      <p:sp>
        <p:nvSpPr>
          <p:cNvPr id="20488" name="Oval 11">
            <a:extLst>
              <a:ext uri="{FF2B5EF4-FFF2-40B4-BE49-F238E27FC236}">
                <a16:creationId xmlns:a16="http://schemas.microsoft.com/office/drawing/2014/main" id="{E88565A2-5BBB-4413-A1DE-DE735C9F71D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352800" y="4953000"/>
            <a:ext cx="1905000" cy="560388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cxnSp>
        <p:nvCxnSpPr>
          <p:cNvPr id="20489" name="AutoShape 2">
            <a:extLst>
              <a:ext uri="{FF2B5EF4-FFF2-40B4-BE49-F238E27FC236}">
                <a16:creationId xmlns:a16="http://schemas.microsoft.com/office/drawing/2014/main" id="{5C2F07AA-47E7-435E-B743-467F3E734BA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67000" y="5486400"/>
            <a:ext cx="0" cy="6858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0" name="Text Box 20">
            <a:extLst>
              <a:ext uri="{FF2B5EF4-FFF2-40B4-BE49-F238E27FC236}">
                <a16:creationId xmlns:a16="http://schemas.microsoft.com/office/drawing/2014/main" id="{2003D5E7-F92B-4424-8965-0BB16F68A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172200"/>
            <a:ext cx="77724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en-CA" altLang="en-US" sz="1700" b="1">
                <a:solidFill>
                  <a:srgbClr val="C00000"/>
                </a:solidFill>
              </a:rPr>
              <a:t>Standard Library Name</a:t>
            </a:r>
            <a:endParaRPr lang="en-US" altLang="en-US" sz="1700" b="1">
              <a:solidFill>
                <a:srgbClr val="C00000"/>
              </a:solidFill>
            </a:endParaRPr>
          </a:p>
        </p:txBody>
      </p:sp>
      <p:cxnSp>
        <p:nvCxnSpPr>
          <p:cNvPr id="20491" name="AutoShape 2">
            <a:extLst>
              <a:ext uri="{FF2B5EF4-FFF2-40B4-BE49-F238E27FC236}">
                <a16:creationId xmlns:a16="http://schemas.microsoft.com/office/drawing/2014/main" id="{D56F3B60-F283-4008-BE7A-A16358F3490D}"/>
              </a:ext>
            </a:extLst>
          </p:cNvPr>
          <p:cNvCxnSpPr>
            <a:cxnSpLocks noChangeShapeType="1"/>
            <a:stCxn id="20488" idx="6"/>
          </p:cNvCxnSpPr>
          <p:nvPr/>
        </p:nvCxnSpPr>
        <p:spPr bwMode="auto">
          <a:xfrm flipV="1">
            <a:off x="5257800" y="5181600"/>
            <a:ext cx="685800" cy="508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2" name="Text Box 19">
            <a:extLst>
              <a:ext uri="{FF2B5EF4-FFF2-40B4-BE49-F238E27FC236}">
                <a16:creationId xmlns:a16="http://schemas.microsoft.com/office/drawing/2014/main" id="{ACE3777B-4BF5-40D6-8A01-E7698C66D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953000"/>
            <a:ext cx="2362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en-CA" altLang="en-US" b="1">
                <a:solidFill>
                  <a:srgbClr val="C00000"/>
                </a:solidFill>
              </a:rPr>
              <a:t>SAS Dataset Name</a:t>
            </a:r>
            <a:endParaRPr lang="en-US" altLang="en-US" b="1">
              <a:solidFill>
                <a:srgbClr val="C00000"/>
              </a:solidFill>
            </a:endParaRPr>
          </a:p>
        </p:txBody>
      </p:sp>
      <p:sp>
        <p:nvSpPr>
          <p:cNvPr id="20493" name="Text Box 20">
            <a:extLst>
              <a:ext uri="{FF2B5EF4-FFF2-40B4-BE49-F238E27FC236}">
                <a16:creationId xmlns:a16="http://schemas.microsoft.com/office/drawing/2014/main" id="{442FF477-91B9-48A5-884B-68ED014E1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657600"/>
            <a:ext cx="6477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en-CA" altLang="en-US" sz="1700" b="1">
                <a:solidFill>
                  <a:srgbClr val="C00000"/>
                </a:solidFill>
              </a:rPr>
              <a:t>Name of program:  LFS20062010_Recession </a:t>
            </a:r>
            <a:r>
              <a:rPr lang="en-CA" altLang="en-US" sz="1700" b="1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CA" altLang="en-US" sz="1700">
                <a:solidFill>
                  <a:srgbClr val="C00000"/>
                </a:solidFill>
              </a:rPr>
              <a:t>replaces  the directory set by the “libname” statement</a:t>
            </a:r>
            <a:r>
              <a:rPr lang="en-CA" altLang="en-US" sz="1700" b="1">
                <a:solidFill>
                  <a:srgbClr val="C00000"/>
                </a:solidFill>
              </a:rPr>
              <a:t> </a:t>
            </a:r>
            <a:endParaRPr lang="en-US" altLang="en-US" sz="1700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3044-C64D-4A31-B351-FDC7FC3B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Creating Frequency Tables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CCAEF46-C7CF-400F-A581-26F6681BB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114800"/>
            <a:ext cx="5486400" cy="1384300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CA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C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en-CA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RTRAFreq</a:t>
            </a:r>
            <a:r>
              <a:rPr lang="en-C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</a:p>
          <a:p>
            <a:pPr>
              <a:defRPr/>
            </a:pPr>
            <a:r>
              <a:rPr lang="en-C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InputDataset= </a:t>
            </a:r>
            <a:r>
              <a:rPr lang="en-CA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work.Recession_2008,</a:t>
            </a:r>
          </a:p>
          <a:p>
            <a:pPr>
              <a:defRPr/>
            </a:pPr>
            <a:r>
              <a:rPr lang="en-C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OutputName= </a:t>
            </a:r>
            <a:r>
              <a:rPr lang="en-CA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Recession_Employment</a:t>
            </a:r>
            <a:r>
              <a:rPr lang="en-CA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defRPr/>
            </a:pPr>
            <a:r>
              <a:rPr lang="en-C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ClassVarList= </a:t>
            </a:r>
            <a:r>
              <a:rPr lang="en-CA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Gender Employment_Status Education,</a:t>
            </a:r>
          </a:p>
          <a:p>
            <a:pPr>
              <a:defRPr/>
            </a:pPr>
            <a:r>
              <a:rPr lang="en-C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UserWeight= </a:t>
            </a:r>
            <a:r>
              <a:rPr lang="en-CA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Finalwt)</a:t>
            </a:r>
            <a:r>
              <a:rPr lang="en-C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FBE3162F-6D51-4B9E-BF70-BF7D77845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63B2C9-B245-48BE-9A8F-95D826BCE391}"/>
              </a:ext>
            </a:extLst>
          </p:cNvPr>
          <p:cNvSpPr txBox="1">
            <a:spLocks/>
          </p:cNvSpPr>
          <p:nvPr/>
        </p:nvSpPr>
        <p:spPr>
          <a:xfrm>
            <a:off x="1600200" y="3505200"/>
            <a:ext cx="16764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000" dirty="0">
                <a:solidFill>
                  <a:schemeClr val="tx1"/>
                </a:solidFill>
              </a:rPr>
              <a:t>RTRA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235C2C3-4A26-46A9-A344-6A3919267DA4}"/>
              </a:ext>
            </a:extLst>
          </p:cNvPr>
          <p:cNvSpPr txBox="1">
            <a:spLocks/>
          </p:cNvSpPr>
          <p:nvPr/>
        </p:nvSpPr>
        <p:spPr>
          <a:xfrm>
            <a:off x="1295400" y="1524000"/>
            <a:ext cx="1676400" cy="304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000" dirty="0">
                <a:solidFill>
                  <a:schemeClr val="tx1"/>
                </a:solidFill>
              </a:rPr>
              <a:t>SAS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2A518-62A2-4F38-8DB9-E9CF102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SAS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4CCAB-AC59-4974-B18B-CB6B1CADF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CA" dirty="0"/>
              <a:t>Four windows in SAS are available: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CA" dirty="0"/>
              <a:t>Program editor,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CA" dirty="0"/>
              <a:t>Explorer window,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CA" dirty="0"/>
              <a:t>Log window,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CA" dirty="0"/>
              <a:t>Output window.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CA" dirty="0"/>
              <a:t>All SAS statements end with a semicolon (</a:t>
            </a:r>
            <a:r>
              <a:rPr lang="en-CA" b="1" dirty="0"/>
              <a:t>;</a:t>
            </a:r>
            <a:r>
              <a:rPr lang="en-CA" dirty="0"/>
              <a:t>).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CA" dirty="0"/>
              <a:t>The “</a:t>
            </a:r>
            <a:r>
              <a:rPr lang="en-CA" b="1" dirty="0"/>
              <a:t>RUN</a:t>
            </a:r>
            <a:r>
              <a:rPr lang="en-CA" dirty="0"/>
              <a:t>” statement tells SAS to process all preceding program statements.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CA" dirty="0"/>
              <a:t>The icon  tells SAS to run the code.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D3D0A-3047-4F44-8056-C9E1785F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  <a:effectLst>
                  <a:innerShdw blurRad="63500" dir="5400000">
                    <a:prstClr val="black">
                      <a:alpha val="50000"/>
                    </a:prstClr>
                  </a:innerShdw>
                </a:effectLst>
              </a:rPr>
              <a:t>Research and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BC26D-FADF-4F1F-8EF0-066DC187A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2438400"/>
            <a:ext cx="1752600" cy="762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CA" sz="4200" dirty="0"/>
              <a:t>SPSS</a:t>
            </a:r>
          </a:p>
        </p:txBody>
      </p:sp>
      <p:cxnSp>
        <p:nvCxnSpPr>
          <p:cNvPr id="9220" name="AutoShape 2">
            <a:extLst>
              <a:ext uri="{FF2B5EF4-FFF2-40B4-BE49-F238E27FC236}">
                <a16:creationId xmlns:a16="http://schemas.microsoft.com/office/drawing/2014/main" id="{350C5C86-46A3-4B5B-8545-E0C922C7DFF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781800" y="3429000"/>
            <a:ext cx="457200" cy="6096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5D6B724-2CDB-49E5-9D2F-1AD3FCC567FA}"/>
              </a:ext>
            </a:extLst>
          </p:cNvPr>
          <p:cNvSpPr txBox="1">
            <a:spLocks/>
          </p:cNvSpPr>
          <p:nvPr/>
        </p:nvSpPr>
        <p:spPr>
          <a:xfrm>
            <a:off x="7162800" y="2438400"/>
            <a:ext cx="14478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4200" dirty="0">
                <a:solidFill>
                  <a:schemeClr val="tx1"/>
                </a:solidFill>
              </a:rPr>
              <a:t>SAS</a:t>
            </a:r>
          </a:p>
        </p:txBody>
      </p:sp>
      <p:cxnSp>
        <p:nvCxnSpPr>
          <p:cNvPr id="9222" name="AutoShape 3">
            <a:extLst>
              <a:ext uri="{FF2B5EF4-FFF2-40B4-BE49-F238E27FC236}">
                <a16:creationId xmlns:a16="http://schemas.microsoft.com/office/drawing/2014/main" id="{FFA1682E-24C4-4FCB-82B5-F2CF69AE12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77000" y="2819400"/>
            <a:ext cx="6096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D413E69-A7C0-4626-8D43-15E0D45BE3A1}"/>
              </a:ext>
            </a:extLst>
          </p:cNvPr>
          <p:cNvSpPr txBox="1">
            <a:spLocks/>
          </p:cNvSpPr>
          <p:nvPr/>
        </p:nvSpPr>
        <p:spPr>
          <a:xfrm>
            <a:off x="5638800" y="4267200"/>
            <a:ext cx="18288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4200" dirty="0">
                <a:solidFill>
                  <a:schemeClr val="tx1"/>
                </a:solidFill>
              </a:rPr>
              <a:t>RTRA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D53A1F48-A43C-410B-8255-4CC34B33A6CD}"/>
              </a:ext>
            </a:extLst>
          </p:cNvPr>
          <p:cNvSpPr txBox="1">
            <a:spLocks/>
          </p:cNvSpPr>
          <p:nvPr/>
        </p:nvSpPr>
        <p:spPr>
          <a:xfrm>
            <a:off x="1066800" y="1447800"/>
            <a:ext cx="3581400" cy="449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Read in Data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Keep Variables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Append data files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Merge data files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Sample Selection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Create new variables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Labelling and recoding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CA" sz="2800" dirty="0"/>
              <a:t>Frequency tables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A8C69-14E9-48D4-B531-59DB644E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Reading in Data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4F4601-3EBA-48B9-9D17-E01657B2E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47800"/>
            <a:ext cx="1676400" cy="6096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CA" sz="3600" dirty="0"/>
              <a:t>SPSS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DBF719A-E3A6-456E-BB7C-43246BDFEF56}"/>
              </a:ext>
            </a:extLst>
          </p:cNvPr>
          <p:cNvSpPr txBox="1">
            <a:spLocks/>
          </p:cNvSpPr>
          <p:nvPr/>
        </p:nvSpPr>
        <p:spPr>
          <a:xfrm>
            <a:off x="1143000" y="3886200"/>
            <a:ext cx="53340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10245" name="Picture 3">
            <a:extLst>
              <a:ext uri="{FF2B5EF4-FFF2-40B4-BE49-F238E27FC236}">
                <a16:creationId xmlns:a16="http://schemas.microsoft.com/office/drawing/2014/main" id="{A488F8AC-76A2-4D22-805A-19DAC35FF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">
            <a:extLst>
              <a:ext uri="{FF2B5EF4-FFF2-40B4-BE49-F238E27FC236}">
                <a16:creationId xmlns:a16="http://schemas.microsoft.com/office/drawing/2014/main" id="{B6D6BA41-3CE6-44D8-A1D5-275D85506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495800"/>
            <a:ext cx="7566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F0A36-395E-47AD-A22C-A06C5AFC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Keeping Certain Variables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DE12F5-7A27-46BE-A346-9ABBA84CF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47800"/>
            <a:ext cx="1676400" cy="6096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CA" sz="3600" dirty="0"/>
              <a:t>SPSS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4BB68C2-CF48-457F-9771-323547C56211}"/>
              </a:ext>
            </a:extLst>
          </p:cNvPr>
          <p:cNvSpPr txBox="1">
            <a:spLocks/>
          </p:cNvSpPr>
          <p:nvPr/>
        </p:nvSpPr>
        <p:spPr>
          <a:xfrm>
            <a:off x="1143000" y="3886200"/>
            <a:ext cx="53340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11269" name="Picture 2">
            <a:extLst>
              <a:ext uri="{FF2B5EF4-FFF2-40B4-BE49-F238E27FC236}">
                <a16:creationId xmlns:a16="http://schemas.microsoft.com/office/drawing/2014/main" id="{322F3084-850B-4F93-AA35-98FB3BC66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3">
            <a:extLst>
              <a:ext uri="{FF2B5EF4-FFF2-40B4-BE49-F238E27FC236}">
                <a16:creationId xmlns:a16="http://schemas.microsoft.com/office/drawing/2014/main" id="{7F5B4367-9CEE-4F1D-805D-25FA147F4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0"/>
            <a:ext cx="6635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E67A-05FE-4E26-8F6D-2F667DB4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Append Data Files</a:t>
            </a:r>
          </a:p>
        </p:txBody>
      </p:sp>
      <p:pic>
        <p:nvPicPr>
          <p:cNvPr id="12291" name="Picture 2">
            <a:extLst>
              <a:ext uri="{FF2B5EF4-FFF2-40B4-BE49-F238E27FC236}">
                <a16:creationId xmlns:a16="http://schemas.microsoft.com/office/drawing/2014/main" id="{16DF6712-F4E2-476F-A569-5BC79B5EB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69215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79CC1F-3C49-4728-A1D0-8EB3BAFBD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47800"/>
            <a:ext cx="1676400" cy="6096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CA" sz="3600" dirty="0"/>
              <a:t>SPSS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D74EF2-B8BA-4C26-B473-1C59323ECAF6}"/>
              </a:ext>
            </a:extLst>
          </p:cNvPr>
          <p:cNvSpPr txBox="1">
            <a:spLocks/>
          </p:cNvSpPr>
          <p:nvPr/>
        </p:nvSpPr>
        <p:spPr>
          <a:xfrm>
            <a:off x="1219200" y="3505200"/>
            <a:ext cx="15240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12294" name="Picture 3">
            <a:extLst>
              <a:ext uri="{FF2B5EF4-FFF2-40B4-BE49-F238E27FC236}">
                <a16:creationId xmlns:a16="http://schemas.microsoft.com/office/drawing/2014/main" id="{D3291F2A-2D24-4EF9-815B-4073C7ADE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419600"/>
            <a:ext cx="40973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2B65E-1471-438C-98F6-D95530F2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Merge Data Files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A0BB925-B168-4D2E-AC3F-721016B22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47800"/>
            <a:ext cx="1676400" cy="6096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CA" sz="3600" dirty="0"/>
              <a:t>SPSS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39ED1B-9B5B-4D1C-A165-D2C5FE21F50B}"/>
              </a:ext>
            </a:extLst>
          </p:cNvPr>
          <p:cNvSpPr txBox="1">
            <a:spLocks/>
          </p:cNvSpPr>
          <p:nvPr/>
        </p:nvSpPr>
        <p:spPr>
          <a:xfrm>
            <a:off x="1219200" y="3581400"/>
            <a:ext cx="15240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13317" name="Picture 3">
            <a:extLst>
              <a:ext uri="{FF2B5EF4-FFF2-40B4-BE49-F238E27FC236}">
                <a16:creationId xmlns:a16="http://schemas.microsoft.com/office/drawing/2014/main" id="{F257EC1E-14AE-4191-9C7F-463616B92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267200"/>
            <a:ext cx="54927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2">
            <a:extLst>
              <a:ext uri="{FF2B5EF4-FFF2-40B4-BE49-F238E27FC236}">
                <a16:creationId xmlns:a16="http://schemas.microsoft.com/office/drawing/2014/main" id="{5CC1877F-81D3-4EDE-80B5-EF3C3E460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8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C858-50C0-4CE7-B122-53BCDA591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Sample Selection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4C9153-0313-4A13-A587-20E122B8C30F}"/>
              </a:ext>
            </a:extLst>
          </p:cNvPr>
          <p:cNvSpPr txBox="1">
            <a:spLocks/>
          </p:cNvSpPr>
          <p:nvPr/>
        </p:nvSpPr>
        <p:spPr>
          <a:xfrm>
            <a:off x="1066800" y="1447800"/>
            <a:ext cx="1676400" cy="609600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CA" sz="3600"/>
              <a:t>SPSS</a:t>
            </a:r>
            <a:endParaRPr lang="en-CA" sz="3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761A36E-3472-4418-BBB4-01D9ADC5FB3E}"/>
              </a:ext>
            </a:extLst>
          </p:cNvPr>
          <p:cNvSpPr txBox="1">
            <a:spLocks/>
          </p:cNvSpPr>
          <p:nvPr/>
        </p:nvSpPr>
        <p:spPr>
          <a:xfrm>
            <a:off x="1066800" y="1447800"/>
            <a:ext cx="1676400" cy="609600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CA" sz="3600"/>
              <a:t>SPSS</a:t>
            </a:r>
            <a:endParaRPr lang="en-CA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40F6B5D-D956-445B-98FE-152C7EE6CA1D}"/>
              </a:ext>
            </a:extLst>
          </p:cNvPr>
          <p:cNvSpPr txBox="1">
            <a:spLocks/>
          </p:cNvSpPr>
          <p:nvPr/>
        </p:nvSpPr>
        <p:spPr>
          <a:xfrm>
            <a:off x="1219200" y="3505200"/>
            <a:ext cx="15240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14342" name="Picture 3">
            <a:extLst>
              <a:ext uri="{FF2B5EF4-FFF2-40B4-BE49-F238E27FC236}">
                <a16:creationId xmlns:a16="http://schemas.microsoft.com/office/drawing/2014/main" id="{AAA6CDA0-98DA-4DCA-9D63-B4D5704A7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43400"/>
            <a:ext cx="28956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">
            <a:extLst>
              <a:ext uri="{FF2B5EF4-FFF2-40B4-BE49-F238E27FC236}">
                <a16:creationId xmlns:a16="http://schemas.microsoft.com/office/drawing/2014/main" id="{9EEDF107-592C-4C19-BD2B-7C192F3F5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35575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391EE-BA14-43C5-B11E-05E28015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Creating New Variables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7B8B6D6-B197-496D-8A8E-A599231F9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47800"/>
            <a:ext cx="1676400" cy="6096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CA" sz="3600" dirty="0"/>
              <a:t>SPSS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725D77-817B-4070-8AE8-71495ACCF738}"/>
              </a:ext>
            </a:extLst>
          </p:cNvPr>
          <p:cNvSpPr txBox="1">
            <a:spLocks/>
          </p:cNvSpPr>
          <p:nvPr/>
        </p:nvSpPr>
        <p:spPr>
          <a:xfrm>
            <a:off x="1219200" y="3810000"/>
            <a:ext cx="15240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15365" name="Picture 2">
            <a:extLst>
              <a:ext uri="{FF2B5EF4-FFF2-40B4-BE49-F238E27FC236}">
                <a16:creationId xmlns:a16="http://schemas.microsoft.com/office/drawing/2014/main" id="{EE9E6B6C-CE5D-48EB-A9EE-48B102951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0"/>
            <a:ext cx="7391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3">
            <a:extLst>
              <a:ext uri="{FF2B5EF4-FFF2-40B4-BE49-F238E27FC236}">
                <a16:creationId xmlns:a16="http://schemas.microsoft.com/office/drawing/2014/main" id="{2507CAE6-15C3-4501-B434-66D532B91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3600"/>
            <a:ext cx="7215188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A9BE-D763-410A-B7B1-142EE791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Labelling and Recoding</a:t>
            </a:r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EB4BC0AB-A319-4210-BA95-F59BD9C8FE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209800"/>
            <a:ext cx="2133600" cy="1344613"/>
          </a:xfr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DA1079-A25C-4573-8EBF-25037AF3F360}"/>
              </a:ext>
            </a:extLst>
          </p:cNvPr>
          <p:cNvSpPr txBox="1">
            <a:spLocks/>
          </p:cNvSpPr>
          <p:nvPr/>
        </p:nvSpPr>
        <p:spPr>
          <a:xfrm>
            <a:off x="1066800" y="1447800"/>
            <a:ext cx="1676400" cy="609600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CA" sz="3600"/>
              <a:t>SPSS</a:t>
            </a:r>
            <a:endParaRPr lang="en-CA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E8DDFC-73CA-4B17-A135-DDC9235FC5DE}"/>
              </a:ext>
            </a:extLst>
          </p:cNvPr>
          <p:cNvSpPr txBox="1">
            <a:spLocks/>
          </p:cNvSpPr>
          <p:nvPr/>
        </p:nvSpPr>
        <p:spPr>
          <a:xfrm>
            <a:off x="1295400" y="3733800"/>
            <a:ext cx="15240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3600" dirty="0">
                <a:solidFill>
                  <a:schemeClr val="tx1"/>
                </a:solidFill>
              </a:rPr>
              <a:t>SAS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CA" sz="6600" dirty="0">
              <a:solidFill>
                <a:schemeClr val="tx1"/>
              </a:solidFill>
            </a:endParaRPr>
          </a:p>
        </p:txBody>
      </p:sp>
      <p:pic>
        <p:nvPicPr>
          <p:cNvPr id="16390" name="Picture 2">
            <a:extLst>
              <a:ext uri="{FF2B5EF4-FFF2-40B4-BE49-F238E27FC236}">
                <a16:creationId xmlns:a16="http://schemas.microsoft.com/office/drawing/2014/main" id="{75610CE7-6B88-4254-97CB-1209F6670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95800"/>
            <a:ext cx="5105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3236</TotalTime>
  <Words>259</Words>
  <Application>Microsoft Office PowerPoint</Application>
  <PresentationFormat>On-screen Show (4:3)</PresentationFormat>
  <Paragraphs>98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Gill Sans MT</vt:lpstr>
      <vt:lpstr>Arial</vt:lpstr>
      <vt:lpstr>Wingdings 2</vt:lpstr>
      <vt:lpstr>Verdana</vt:lpstr>
      <vt:lpstr>Calibri</vt:lpstr>
      <vt:lpstr>Wingdings</vt:lpstr>
      <vt:lpstr>Solstice</vt:lpstr>
      <vt:lpstr>Real Time Remote Access</vt:lpstr>
      <vt:lpstr>Research and Programming</vt:lpstr>
      <vt:lpstr>Reading in Data</vt:lpstr>
      <vt:lpstr>Keeping Certain Variables</vt:lpstr>
      <vt:lpstr>Append Data Files</vt:lpstr>
      <vt:lpstr>Merge Data Files</vt:lpstr>
      <vt:lpstr>Sample Selection</vt:lpstr>
      <vt:lpstr>Creating New Variables</vt:lpstr>
      <vt:lpstr>Labelling and Recoding</vt:lpstr>
      <vt:lpstr>Creating Frequency Tables</vt:lpstr>
      <vt:lpstr>Research and Programming</vt:lpstr>
      <vt:lpstr>SAS to RTRA</vt:lpstr>
      <vt:lpstr>Reading in Data</vt:lpstr>
      <vt:lpstr>Creating Frequency Tables</vt:lpstr>
      <vt:lpstr>SAS Basics</vt:lpstr>
    </vt:vector>
  </TitlesOfParts>
  <Company>Statistics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doquy</dc:creator>
  <cp:lastModifiedBy>Susan Mowers</cp:lastModifiedBy>
  <cp:revision>130</cp:revision>
  <dcterms:created xsi:type="dcterms:W3CDTF">2012-11-09T16:58:59Z</dcterms:created>
  <dcterms:modified xsi:type="dcterms:W3CDTF">2019-11-30T22:31:52Z</dcterms:modified>
</cp:coreProperties>
</file>