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4F66F-1DF4-4611-8FB7-D412F41079AA}" type="datetimeFigureOut">
              <a:rPr lang="en-CA" smtClean="0"/>
              <a:t>31/10/2014</a:t>
            </a:fld>
            <a:endParaRPr lang="en-C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94234-EAD1-439E-B64B-E4E4320484A7}" type="slidenum">
              <a:rPr lang="en-CA" smtClean="0"/>
              <a:t>‹#›</a:t>
            </a:fld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4F66F-1DF4-4611-8FB7-D412F41079AA}" type="datetimeFigureOut">
              <a:rPr lang="en-CA" smtClean="0"/>
              <a:t>31/10/2014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94234-EAD1-439E-B64B-E4E4320484A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4F66F-1DF4-4611-8FB7-D412F41079AA}" type="datetimeFigureOut">
              <a:rPr lang="en-CA" smtClean="0"/>
              <a:t>31/10/2014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94234-EAD1-439E-B64B-E4E4320484A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4F66F-1DF4-4611-8FB7-D412F41079AA}" type="datetimeFigureOut">
              <a:rPr lang="en-CA" smtClean="0"/>
              <a:t>31/10/2014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94234-EAD1-439E-B64B-E4E4320484A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4F66F-1DF4-4611-8FB7-D412F41079AA}" type="datetimeFigureOut">
              <a:rPr lang="en-CA" smtClean="0"/>
              <a:t>31/10/2014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94234-EAD1-439E-B64B-E4E4320484A7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4F66F-1DF4-4611-8FB7-D412F41079AA}" type="datetimeFigureOut">
              <a:rPr lang="en-CA" smtClean="0"/>
              <a:t>31/10/2014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94234-EAD1-439E-B64B-E4E4320484A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4F66F-1DF4-4611-8FB7-D412F41079AA}" type="datetimeFigureOut">
              <a:rPr lang="en-CA" smtClean="0"/>
              <a:t>31/10/2014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94234-EAD1-439E-B64B-E4E4320484A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4F66F-1DF4-4611-8FB7-D412F41079AA}" type="datetimeFigureOut">
              <a:rPr lang="en-CA" smtClean="0"/>
              <a:t>31/10/2014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94234-EAD1-439E-B64B-E4E4320484A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4F66F-1DF4-4611-8FB7-D412F41079AA}" type="datetimeFigureOut">
              <a:rPr lang="en-CA" smtClean="0"/>
              <a:t>31/10/2014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94234-EAD1-439E-B64B-E4E4320484A7}" type="slidenum">
              <a:rPr lang="en-CA" smtClean="0"/>
              <a:t>‹#›</a:t>
            </a:fld>
            <a:endParaRPr lang="en-C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4F66F-1DF4-4611-8FB7-D412F41079AA}" type="datetimeFigureOut">
              <a:rPr lang="en-CA" smtClean="0"/>
              <a:t>31/10/2014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94234-EAD1-439E-B64B-E4E4320484A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4F66F-1DF4-4611-8FB7-D412F41079AA}" type="datetimeFigureOut">
              <a:rPr lang="en-CA" smtClean="0"/>
              <a:t>31/10/2014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194234-EAD1-439E-B64B-E4E4320484A7}" type="slidenum">
              <a:rPr lang="en-CA" smtClean="0"/>
              <a:t>‹#›</a:t>
            </a:fld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64F66F-1DF4-4611-8FB7-D412F41079AA}" type="datetimeFigureOut">
              <a:rPr lang="en-CA" smtClean="0"/>
              <a:t>31/10/2014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9194234-EAD1-439E-B64B-E4E4320484A7}" type="slidenum">
              <a:rPr lang="en-CA" smtClean="0"/>
              <a:t>‹#›</a:t>
            </a:fld>
            <a:endParaRPr lang="en-C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s.com/en_us/software/university-edition/download-softwar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upport.sas.com/software/products/university-edition/faq/main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6000" dirty="0" smtClean="0"/>
              <a:t>SAS University Edition</a:t>
            </a:r>
            <a:endParaRPr lang="en-CA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7406640" cy="1752600"/>
          </a:xfrm>
        </p:spPr>
        <p:txBody>
          <a:bodyPr>
            <a:normAutofit/>
          </a:bodyPr>
          <a:lstStyle/>
          <a:p>
            <a:r>
              <a:rPr lang="en-CA" sz="3600" dirty="0" smtClean="0"/>
              <a:t>A free virtual application of SAS!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262063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How do I get it?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dirty="0" smtClean="0"/>
              <a:t>To download SAS University go to: </a:t>
            </a:r>
            <a:r>
              <a:rPr lang="en-CA" sz="1800" dirty="0" smtClean="0">
                <a:hlinkClick r:id="rId2"/>
              </a:rPr>
              <a:t>http://www.sas.com/en_us/software/university-edition/download-software.html</a:t>
            </a:r>
            <a:endParaRPr lang="en-CA" sz="1800" dirty="0" smtClean="0"/>
          </a:p>
          <a:p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You will need to download two things: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 smtClean="0"/>
              <a:t>VMware player/fusion </a:t>
            </a:r>
            <a:r>
              <a:rPr lang="en-CA" sz="2400" dirty="0" smtClean="0"/>
              <a:t> or Oracle </a:t>
            </a:r>
            <a:r>
              <a:rPr lang="en-CA" sz="2400" dirty="0" err="1" smtClean="0"/>
              <a:t>VirtualBox</a:t>
            </a:r>
            <a:r>
              <a:rPr lang="en-CA" sz="2400" dirty="0" smtClean="0"/>
              <a:t> (unless </a:t>
            </a:r>
            <a:r>
              <a:rPr lang="en-CA" sz="2400" dirty="0" smtClean="0"/>
              <a:t>you already have compatible virtualization software)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 smtClean="0"/>
              <a:t>SAS University Edition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93890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next?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dirty="0" smtClean="0"/>
              <a:t>Before you can get started there are 2 steps: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000" dirty="0" smtClean="0"/>
              <a:t>On your computer c</a:t>
            </a:r>
            <a:r>
              <a:rPr lang="en-CA" sz="2000" dirty="0" smtClean="0"/>
              <a:t>reate </a:t>
            </a:r>
            <a:r>
              <a:rPr lang="en-CA" sz="2000" dirty="0" smtClean="0"/>
              <a:t>a folders called </a:t>
            </a:r>
            <a:r>
              <a:rPr lang="en-CA" sz="2000" b="1" dirty="0" smtClean="0"/>
              <a:t>“</a:t>
            </a:r>
            <a:r>
              <a:rPr lang="en-CA" sz="2000" b="1" dirty="0" err="1" smtClean="0"/>
              <a:t>SASUniversityEdition</a:t>
            </a:r>
            <a:r>
              <a:rPr lang="en-CA" sz="2000" b="1" dirty="0" smtClean="0"/>
              <a:t>” </a:t>
            </a:r>
            <a:r>
              <a:rPr lang="en-CA" sz="2000" dirty="0" smtClean="0"/>
              <a:t>and in that create a </a:t>
            </a:r>
            <a:r>
              <a:rPr lang="en-CA" sz="2000" dirty="0" smtClean="0"/>
              <a:t>subfolder </a:t>
            </a:r>
            <a:r>
              <a:rPr lang="en-CA" sz="2000" dirty="0" smtClean="0"/>
              <a:t>called </a:t>
            </a:r>
            <a:r>
              <a:rPr lang="en-CA" sz="2000" b="1" dirty="0" smtClean="0"/>
              <a:t>“</a:t>
            </a:r>
            <a:r>
              <a:rPr lang="en-CA" sz="2000" b="1" dirty="0" err="1" smtClean="0"/>
              <a:t>myfolders</a:t>
            </a:r>
            <a:r>
              <a:rPr lang="en-CA" sz="2000" b="1" dirty="0" smtClean="0"/>
              <a:t>”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000" dirty="0" smtClean="0"/>
              <a:t>Share </a:t>
            </a:r>
            <a:r>
              <a:rPr lang="en-CA" sz="2000" b="1" dirty="0" smtClean="0"/>
              <a:t>“</a:t>
            </a:r>
            <a:r>
              <a:rPr lang="en-CA" sz="2000" b="1" dirty="0" err="1" smtClean="0"/>
              <a:t>myfolders</a:t>
            </a:r>
            <a:r>
              <a:rPr lang="en-CA" sz="2000" b="1" dirty="0" smtClean="0"/>
              <a:t>” </a:t>
            </a:r>
            <a:r>
              <a:rPr lang="en-CA" sz="2000" dirty="0" smtClean="0"/>
              <a:t>with your </a:t>
            </a:r>
            <a:r>
              <a:rPr lang="en-CA" sz="2000" dirty="0" err="1" smtClean="0"/>
              <a:t>VMXplayer</a:t>
            </a:r>
            <a:endParaRPr lang="en-CA" sz="2000" dirty="0" smtClean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r>
              <a:rPr lang="en-CA" sz="2000" dirty="0" smtClean="0"/>
              <a:t>To share “</a:t>
            </a:r>
            <a:r>
              <a:rPr lang="en-CA" sz="2000" dirty="0" err="1" smtClean="0"/>
              <a:t>myfolder</a:t>
            </a:r>
            <a:r>
              <a:rPr lang="en-CA" sz="2000" dirty="0" smtClean="0"/>
              <a:t>”:</a:t>
            </a:r>
            <a:endParaRPr lang="en-CA" sz="2000" dirty="0" smtClean="0"/>
          </a:p>
          <a:p>
            <a:r>
              <a:rPr lang="en-CA" sz="1800" dirty="0" smtClean="0"/>
              <a:t>Go into </a:t>
            </a:r>
            <a:r>
              <a:rPr lang="en-CA" sz="1800" dirty="0" err="1" smtClean="0"/>
              <a:t>Vmware</a:t>
            </a:r>
            <a:r>
              <a:rPr lang="en-CA" sz="1800" dirty="0" smtClean="0"/>
              <a:t> Player </a:t>
            </a:r>
            <a:r>
              <a:rPr lang="en-CA" sz="1800" dirty="0" smtClean="0"/>
              <a:t>and select </a:t>
            </a:r>
            <a:r>
              <a:rPr lang="en-CA" sz="1800" dirty="0" smtClean="0"/>
              <a:t>the SAS University Edition </a:t>
            </a:r>
            <a:r>
              <a:rPr lang="en-CA" sz="1800" dirty="0" err="1" smtClean="0"/>
              <a:t>vApp</a:t>
            </a:r>
            <a:endParaRPr lang="en-CA" sz="1800" dirty="0"/>
          </a:p>
          <a:p>
            <a:r>
              <a:rPr lang="en-CA" sz="1800" dirty="0"/>
              <a:t>C</a:t>
            </a:r>
            <a:r>
              <a:rPr lang="en-CA" sz="1800" dirty="0" smtClean="0"/>
              <a:t>lick </a:t>
            </a:r>
            <a:r>
              <a:rPr lang="en-CA" sz="1800" b="1" dirty="0" smtClean="0"/>
              <a:t>Edit virtual machine settings</a:t>
            </a:r>
          </a:p>
          <a:p>
            <a:r>
              <a:rPr lang="en-CA" sz="1800" dirty="0"/>
              <a:t>I</a:t>
            </a:r>
            <a:r>
              <a:rPr lang="en-CA" sz="1800" dirty="0" smtClean="0"/>
              <a:t>n </a:t>
            </a:r>
            <a:r>
              <a:rPr lang="en-CA" sz="1800" dirty="0" smtClean="0"/>
              <a:t>the </a:t>
            </a:r>
            <a:r>
              <a:rPr lang="en-CA" sz="1800" b="1" dirty="0" smtClean="0"/>
              <a:t>options</a:t>
            </a:r>
            <a:r>
              <a:rPr lang="en-CA" sz="1800" dirty="0" smtClean="0"/>
              <a:t> tab, </a:t>
            </a:r>
            <a:r>
              <a:rPr lang="en-CA" sz="1800" b="1" dirty="0" smtClean="0"/>
              <a:t>select </a:t>
            </a:r>
            <a:r>
              <a:rPr lang="en-CA" sz="1800" b="1" dirty="0" smtClean="0"/>
              <a:t>Shared Folders</a:t>
            </a:r>
          </a:p>
          <a:p>
            <a:r>
              <a:rPr lang="en-CA" sz="1800" dirty="0" smtClean="0"/>
              <a:t>In the folder sharing area select </a:t>
            </a:r>
            <a:r>
              <a:rPr lang="en-CA" sz="1800" b="1" dirty="0" smtClean="0"/>
              <a:t>Always enabled</a:t>
            </a:r>
          </a:p>
          <a:p>
            <a:r>
              <a:rPr lang="en-CA" sz="1800" dirty="0" smtClean="0"/>
              <a:t>Add a </a:t>
            </a:r>
            <a:r>
              <a:rPr lang="en-CA" sz="1800" dirty="0" smtClean="0"/>
              <a:t>new shared </a:t>
            </a:r>
            <a:r>
              <a:rPr lang="en-CA" sz="1800" dirty="0" smtClean="0"/>
              <a:t>folder by </a:t>
            </a:r>
            <a:r>
              <a:rPr lang="en-CA" sz="1800" b="1" dirty="0" smtClean="0"/>
              <a:t>clicking  </a:t>
            </a:r>
            <a:r>
              <a:rPr lang="en-CA" sz="1800" b="1" dirty="0" smtClean="0"/>
              <a:t>Add</a:t>
            </a:r>
            <a:r>
              <a:rPr lang="en-CA" sz="1800" dirty="0" smtClean="0"/>
              <a:t>.  In the name of the Shared folder step, </a:t>
            </a:r>
            <a:r>
              <a:rPr lang="en-CA" sz="1800" dirty="0" smtClean="0"/>
              <a:t> click </a:t>
            </a:r>
            <a:r>
              <a:rPr lang="en-CA" sz="1800" dirty="0" smtClean="0"/>
              <a:t>browse </a:t>
            </a:r>
            <a:r>
              <a:rPr lang="en-CA" sz="1800" dirty="0" smtClean="0"/>
              <a:t>and</a:t>
            </a:r>
            <a:r>
              <a:rPr lang="en-CA" sz="1800" dirty="0" smtClean="0"/>
              <a:t> </a:t>
            </a:r>
            <a:r>
              <a:rPr lang="en-CA" sz="1800" b="1" dirty="0" smtClean="0"/>
              <a:t>select the “</a:t>
            </a:r>
            <a:r>
              <a:rPr lang="en-CA" sz="1800" b="1" dirty="0" err="1" smtClean="0"/>
              <a:t>myfolders</a:t>
            </a:r>
            <a:r>
              <a:rPr lang="en-CA" sz="1800" b="1" dirty="0" smtClean="0"/>
              <a:t>”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02679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How </a:t>
            </a:r>
            <a:r>
              <a:rPr lang="en-CA" dirty="0" smtClean="0"/>
              <a:t>is SAS University Edition different</a:t>
            </a:r>
            <a:r>
              <a:rPr lang="en-CA" dirty="0" smtClean="0"/>
              <a:t>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CA" sz="2000" b="1" dirty="0" smtClean="0"/>
          </a:p>
          <a:p>
            <a:pPr marL="82296" indent="0">
              <a:buNone/>
            </a:pPr>
            <a:r>
              <a:rPr lang="en-CA" sz="2000" b="1" dirty="0" smtClean="0"/>
              <a:t>2 ways SAS University Edition is different:</a:t>
            </a:r>
          </a:p>
          <a:p>
            <a:pPr marL="539496" indent="-457200">
              <a:buFont typeface="+mj-lt"/>
              <a:buAutoNum type="arabicPeriod"/>
            </a:pPr>
            <a:r>
              <a:rPr lang="en-CA" sz="2000" dirty="0" smtClean="0"/>
              <a:t>The structure </a:t>
            </a:r>
            <a:r>
              <a:rPr lang="en-CA" sz="2000" dirty="0" smtClean="0"/>
              <a:t>of your LIBNAME statement. </a:t>
            </a:r>
          </a:p>
          <a:p>
            <a:r>
              <a:rPr lang="en-CA" sz="1800" dirty="0" smtClean="0"/>
              <a:t>You need to use a LIBNAME statement that </a:t>
            </a:r>
            <a:r>
              <a:rPr lang="en-CA" sz="1800" dirty="0" smtClean="0"/>
              <a:t>points </a:t>
            </a:r>
            <a:r>
              <a:rPr lang="en-CA" sz="1800" dirty="0" smtClean="0"/>
              <a:t>to the shared folder</a:t>
            </a:r>
          </a:p>
          <a:p>
            <a:r>
              <a:rPr lang="en-CA" sz="1800" b="1" dirty="0" smtClean="0"/>
              <a:t>Ex: </a:t>
            </a:r>
            <a:r>
              <a:rPr lang="en-CA" sz="1800" dirty="0" smtClean="0"/>
              <a:t>If I have a folder on my C: drive </a:t>
            </a:r>
            <a:r>
              <a:rPr lang="en-CA" sz="1800" dirty="0" smtClean="0"/>
              <a:t>called: </a:t>
            </a:r>
            <a:r>
              <a:rPr lang="en-CA" sz="1800" b="1" dirty="0" smtClean="0"/>
              <a:t>C</a:t>
            </a:r>
            <a:r>
              <a:rPr lang="en-CA" sz="1800" b="1" dirty="0"/>
              <a:t>:\</a:t>
            </a:r>
            <a:r>
              <a:rPr lang="en-CA" sz="1800" b="1" dirty="0" smtClean="0"/>
              <a:t>SASUniversityEdition\myfolders                                                        </a:t>
            </a:r>
            <a:r>
              <a:rPr lang="en-CA" sz="1800" dirty="0" smtClean="0"/>
              <a:t>My LIBNAME statement would be:  </a:t>
            </a:r>
            <a:r>
              <a:rPr lang="en-CA" sz="1800" b="1" dirty="0" err="1" smtClean="0"/>
              <a:t>libname</a:t>
            </a:r>
            <a:r>
              <a:rPr lang="en-CA" sz="1800" b="1" dirty="0" smtClean="0"/>
              <a:t> </a:t>
            </a:r>
            <a:r>
              <a:rPr lang="en-CA" sz="1800" b="1" dirty="0" smtClean="0"/>
              <a:t>test </a:t>
            </a:r>
            <a:r>
              <a:rPr lang="en-CA" sz="1800" b="1" dirty="0"/>
              <a:t>'/</a:t>
            </a:r>
            <a:r>
              <a:rPr lang="en-CA" sz="1800" b="1" dirty="0" smtClean="0"/>
              <a:t>folders/</a:t>
            </a:r>
            <a:r>
              <a:rPr lang="en-CA" sz="1800" b="1" dirty="0" err="1" smtClean="0"/>
              <a:t>myfolders</a:t>
            </a:r>
            <a:r>
              <a:rPr lang="en-CA" sz="1800" b="1" dirty="0" smtClean="0"/>
              <a:t>';</a:t>
            </a:r>
          </a:p>
          <a:p>
            <a:r>
              <a:rPr lang="en-CA" sz="1800" u="sng" dirty="0" smtClean="0"/>
              <a:t>Note:</a:t>
            </a:r>
            <a:r>
              <a:rPr lang="en-CA" sz="1800" dirty="0" smtClean="0"/>
              <a:t> </a:t>
            </a:r>
            <a:r>
              <a:rPr lang="en-CA" sz="1800" dirty="0" smtClean="0"/>
              <a:t> the </a:t>
            </a:r>
            <a:r>
              <a:rPr lang="en-CA" sz="1800" dirty="0" smtClean="0"/>
              <a:t>slashes used in the LIBNAME statement are NOT windows </a:t>
            </a:r>
            <a:r>
              <a:rPr lang="en-CA" sz="1800" dirty="0" smtClean="0"/>
              <a:t>	     	  slashes </a:t>
            </a:r>
            <a:r>
              <a:rPr lang="en-CA" sz="1800" dirty="0" smtClean="0"/>
              <a:t>(back slashes</a:t>
            </a:r>
            <a:r>
              <a:rPr lang="en-CA" sz="1800" dirty="0" smtClean="0"/>
              <a:t>)</a:t>
            </a:r>
          </a:p>
          <a:p>
            <a:endParaRPr lang="en-CA" sz="1800" dirty="0" smtClean="0"/>
          </a:p>
          <a:p>
            <a:pPr marL="539496" indent="-457200">
              <a:buFont typeface="+mj-lt"/>
              <a:buAutoNum type="arabicPeriod" startAt="2"/>
            </a:pPr>
            <a:r>
              <a:rPr lang="en-CA" sz="2000" dirty="0" smtClean="0"/>
              <a:t>High performance procedures and some </a:t>
            </a:r>
            <a:r>
              <a:rPr lang="en-CA" sz="2000" dirty="0" smtClean="0"/>
              <a:t>advanced statistical </a:t>
            </a:r>
            <a:r>
              <a:rPr lang="en-CA" sz="2000" dirty="0" smtClean="0"/>
              <a:t>graphics are not available in SAS </a:t>
            </a:r>
            <a:r>
              <a:rPr lang="en-CA" sz="2000" dirty="0" smtClean="0"/>
              <a:t>University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45933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More Questions?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596336" cy="4525963"/>
          </a:xfrm>
        </p:spPr>
        <p:txBody>
          <a:bodyPr/>
          <a:lstStyle/>
          <a:p>
            <a:pPr marL="82296" indent="0">
              <a:buNone/>
            </a:pPr>
            <a:r>
              <a:rPr lang="en-CA" dirty="0" smtClean="0"/>
              <a:t>For </a:t>
            </a:r>
            <a:r>
              <a:rPr lang="en-CA" dirty="0" smtClean="0"/>
              <a:t>more information </a:t>
            </a:r>
            <a:r>
              <a:rPr lang="en-CA" dirty="0" smtClean="0"/>
              <a:t>visit: </a:t>
            </a:r>
          </a:p>
          <a:p>
            <a:pPr marL="82296" indent="0">
              <a:buNone/>
            </a:pPr>
            <a:r>
              <a:rPr lang="en-CA" sz="2000" dirty="0" smtClean="0">
                <a:hlinkClick r:id="rId2"/>
              </a:rPr>
              <a:t>http</a:t>
            </a:r>
            <a:r>
              <a:rPr lang="en-CA" sz="2000" dirty="0" smtClean="0">
                <a:hlinkClick r:id="rId2"/>
              </a:rPr>
              <a:t>://support.sas.com/software/products/university-edition/faq/main.htm</a:t>
            </a:r>
            <a:endParaRPr lang="en-CA" sz="2000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572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</TotalTime>
  <Words>240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SAS University Edition</vt:lpstr>
      <vt:lpstr>How do I get it?</vt:lpstr>
      <vt:lpstr>What next?</vt:lpstr>
      <vt:lpstr>How is SAS University Edition different?</vt:lpstr>
      <vt:lpstr>More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 University Edition</dc:title>
  <dc:creator>Sarah Roach</dc:creator>
  <cp:lastModifiedBy>Sarah Roach</cp:lastModifiedBy>
  <cp:revision>10</cp:revision>
  <dcterms:created xsi:type="dcterms:W3CDTF">2014-10-30T19:44:50Z</dcterms:created>
  <dcterms:modified xsi:type="dcterms:W3CDTF">2014-10-31T14:23:11Z</dcterms:modified>
</cp:coreProperties>
</file>