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6"/>
  </p:notesMasterIdLst>
  <p:sldIdLst>
    <p:sldId id="257" r:id="rId7"/>
    <p:sldId id="259" r:id="rId8"/>
    <p:sldId id="260" r:id="rId9"/>
    <p:sldId id="258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2BAD0-27DB-4F53-AF12-24558E0B8CF2}" type="datetimeFigureOut">
              <a:rPr lang="en-CA" smtClean="0"/>
              <a:t>01/08/2012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E43D8-6295-4788-910D-AE01243CAC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28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C46417-21B1-4798-9C8C-A0A4C15296B5}" type="slidenum">
              <a:rPr lang="en-CA" smtClean="0"/>
              <a:pPr>
                <a:defRPr/>
              </a:pPr>
              <a:t>1</a:t>
            </a:fld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smtClean="0"/>
              <a:t>Live demo of linking</a:t>
            </a:r>
          </a:p>
          <a:p>
            <a:r>
              <a:rPr lang="en-CA" smtClean="0"/>
              <a:t>Customize – lets you set the border, size of the object and where on the webpage it appears (left or right)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B2544A-084C-4473-A532-8B9796796572}" type="slidenum">
              <a:rPr lang="en-CA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C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C8BC5F-202E-488D-9BA5-E0264D3BC8C3}" type="slidenum">
              <a:rPr lang="en-CA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C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smtClean="0"/>
              <a:t>Still have xml</a:t>
            </a:r>
          </a:p>
          <a:p>
            <a:r>
              <a:rPr lang="en-CA" smtClean="0"/>
              <a:t>Show GSS1 codebook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2E1880-1440-4A47-AD40-C11E7474F43E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smtClean="0"/>
              <a:t>Bookmark – takes you direct into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FBD237-CE23-4193-8544-8D405BBCE452}" type="slidenum">
              <a:rPr lang="en-CA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C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smtClean="0"/>
              <a:t>Bookmark – takes you direct into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307AE-6FC9-420D-A9DE-2FB464815648}" type="slidenum">
              <a:rPr lang="en-CA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C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4FD9-BE81-439B-9543-A7309E975AB1}" type="datetimeFigureOut">
              <a:rPr lang="en-CA" smtClean="0"/>
              <a:t>01/08/2012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FF35-59BE-4798-B631-B340AAFDD7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628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4FD9-BE81-439B-9543-A7309E975AB1}" type="datetimeFigureOut">
              <a:rPr lang="en-CA" smtClean="0"/>
              <a:t>01/08/2012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FF35-59BE-4798-B631-B340AAFDD7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182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4FD9-BE81-439B-9543-A7309E975AB1}" type="datetimeFigureOut">
              <a:rPr lang="en-CA" smtClean="0"/>
              <a:t>01/08/2012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FF35-59BE-4798-B631-B340AAFDD7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38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CFCC-08E4-4B95-8899-A252881A0BF8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73EF2-8FB8-409F-8E20-9A52B67B0D34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07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B912-6E75-43E0-8795-EFBAC222F9D0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CE46-9EF0-4AAF-AC63-4F13ADFB290B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39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106A-58F5-4B94-A6A9-F6C94F0CF28C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ADA3B-254D-4F67-A0B4-EE3B78E5E1DB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96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A6A6-F03E-4CB2-8220-B3946FC3F2BE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071C0-3E57-465B-A536-76F059D900C7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92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5AAA-A702-4FA5-BA64-1AD2F76E8911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B70B-CB44-49D5-8B32-9C5E40B09A50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65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ECACB-7A25-443C-836D-3B7DB77FADC0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969A0-1DEF-4FBC-8CDD-258B20941004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31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E0BD2-BBB5-4B0D-9DC1-A645355D4A5B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2FDB-FB80-4924-BD47-5C0FEB38EA35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8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ABD6-67F1-4ED4-9AB1-90CCEC51CFD4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C8F7-5995-4195-8E00-736524CADC29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4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4FD9-BE81-439B-9543-A7309E975AB1}" type="datetimeFigureOut">
              <a:rPr lang="en-CA" smtClean="0"/>
              <a:t>01/08/2012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FF35-59BE-4798-B631-B340AAFDD7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925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B7377-D098-4579-BDDC-9E21B8DC8097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92CDE-D58F-40F4-BB50-D73F0C63164E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06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B895-AD4D-433C-8B96-CDAD43BEAC9E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B30FB-1A15-49E9-9AEF-63C4D177FE70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22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1277-C344-4A35-8813-5784AF6E3B8C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3F37-0532-4523-930B-25C515870D26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07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CFCC-08E4-4B95-8899-A252881A0BF8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73EF2-8FB8-409F-8E20-9A52B67B0D34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07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B912-6E75-43E0-8795-EFBAC222F9D0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CE46-9EF0-4AAF-AC63-4F13ADFB290B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9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106A-58F5-4B94-A6A9-F6C94F0CF28C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ADA3B-254D-4F67-A0B4-EE3B78E5E1DB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99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A6A6-F03E-4CB2-8220-B3946FC3F2BE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071C0-3E57-465B-A536-76F059D900C7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64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5AAA-A702-4FA5-BA64-1AD2F76E8911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B70B-CB44-49D5-8B32-9C5E40B09A50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06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ECACB-7A25-443C-836D-3B7DB77FADC0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969A0-1DEF-4FBC-8CDD-258B20941004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27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E0BD2-BBB5-4B0D-9DC1-A645355D4A5B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2FDB-FB80-4924-BD47-5C0FEB38EA35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9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4FD9-BE81-439B-9543-A7309E975AB1}" type="datetimeFigureOut">
              <a:rPr lang="en-CA" smtClean="0"/>
              <a:t>01/08/2012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FF35-59BE-4798-B631-B340AAFDD7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0035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ABD6-67F1-4ED4-9AB1-90CCEC51CFD4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C8F7-5995-4195-8E00-736524CADC29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B7377-D098-4579-BDDC-9E21B8DC8097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92CDE-D58F-40F4-BB50-D73F0C63164E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18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B895-AD4D-433C-8B96-CDAD43BEAC9E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B30FB-1A15-49E9-9AEF-63C4D177FE70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51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1277-C344-4A35-8813-5784AF6E3B8C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3F37-0532-4523-930B-25C515870D26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78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CFCC-08E4-4B95-8899-A252881A0BF8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73EF2-8FB8-409F-8E20-9A52B67B0D34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28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B912-6E75-43E0-8795-EFBAC222F9D0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CE46-9EF0-4AAF-AC63-4F13ADFB290B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58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106A-58F5-4B94-A6A9-F6C94F0CF28C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ADA3B-254D-4F67-A0B4-EE3B78E5E1DB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24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A6A6-F03E-4CB2-8220-B3946FC3F2BE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071C0-3E57-465B-A536-76F059D900C7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9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5AAA-A702-4FA5-BA64-1AD2F76E8911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B70B-CB44-49D5-8B32-9C5E40B09A50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34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ECACB-7A25-443C-836D-3B7DB77FADC0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969A0-1DEF-4FBC-8CDD-258B20941004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4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4FD9-BE81-439B-9543-A7309E975AB1}" type="datetimeFigureOut">
              <a:rPr lang="en-CA" smtClean="0"/>
              <a:t>01/08/2012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FF35-59BE-4798-B631-B340AAFDD7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8476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E0BD2-BBB5-4B0D-9DC1-A645355D4A5B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2FDB-FB80-4924-BD47-5C0FEB38EA35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7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ABD6-67F1-4ED4-9AB1-90CCEC51CFD4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C8F7-5995-4195-8E00-736524CADC29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97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B7377-D098-4579-BDDC-9E21B8DC8097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92CDE-D58F-40F4-BB50-D73F0C63164E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165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B895-AD4D-433C-8B96-CDAD43BEAC9E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B30FB-1A15-49E9-9AEF-63C4D177FE70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38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1277-C344-4A35-8813-5784AF6E3B8C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3F37-0532-4523-930B-25C515870D26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88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CFCC-08E4-4B95-8899-A252881A0BF8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73EF2-8FB8-409F-8E20-9A52B67B0D34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35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B912-6E75-43E0-8795-EFBAC222F9D0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CE46-9EF0-4AAF-AC63-4F13ADFB290B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308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106A-58F5-4B94-A6A9-F6C94F0CF28C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ADA3B-254D-4F67-A0B4-EE3B78E5E1DB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652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A6A6-F03E-4CB2-8220-B3946FC3F2BE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071C0-3E57-465B-A536-76F059D900C7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892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5AAA-A702-4FA5-BA64-1AD2F76E8911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B70B-CB44-49D5-8B32-9C5E40B09A50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3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4FD9-BE81-439B-9543-A7309E975AB1}" type="datetimeFigureOut">
              <a:rPr lang="en-CA" smtClean="0"/>
              <a:t>01/08/2012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FF35-59BE-4798-B631-B340AAFDD7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8083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ECACB-7A25-443C-836D-3B7DB77FADC0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969A0-1DEF-4FBC-8CDD-258B20941004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60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E0BD2-BBB5-4B0D-9DC1-A645355D4A5B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2FDB-FB80-4924-BD47-5C0FEB38EA35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702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ABD6-67F1-4ED4-9AB1-90CCEC51CFD4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C8F7-5995-4195-8E00-736524CADC29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706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B7377-D098-4579-BDDC-9E21B8DC8097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92CDE-D58F-40F4-BB50-D73F0C63164E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83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B895-AD4D-433C-8B96-CDAD43BEAC9E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B30FB-1A15-49E9-9AEF-63C4D177FE70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46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1277-C344-4A35-8813-5784AF6E3B8C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3F37-0532-4523-930B-25C515870D26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14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CFCC-08E4-4B95-8899-A252881A0BF8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73EF2-8FB8-409F-8E20-9A52B67B0D34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321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B912-6E75-43E0-8795-EFBAC222F9D0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CE46-9EF0-4AAF-AC63-4F13ADFB290B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4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106A-58F5-4B94-A6A9-F6C94F0CF28C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ADA3B-254D-4F67-A0B4-EE3B78E5E1DB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04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A6A6-F03E-4CB2-8220-B3946FC3F2BE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071C0-3E57-465B-A536-76F059D900C7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7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4FD9-BE81-439B-9543-A7309E975AB1}" type="datetimeFigureOut">
              <a:rPr lang="en-CA" smtClean="0"/>
              <a:t>01/08/2012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FF35-59BE-4798-B631-B340AAFDD7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2510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5AAA-A702-4FA5-BA64-1AD2F76E8911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B70B-CB44-49D5-8B32-9C5E40B09A50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263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ECACB-7A25-443C-836D-3B7DB77FADC0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969A0-1DEF-4FBC-8CDD-258B20941004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952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E0BD2-BBB5-4B0D-9DC1-A645355D4A5B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2FDB-FB80-4924-BD47-5C0FEB38EA35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969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ABD6-67F1-4ED4-9AB1-90CCEC51CFD4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C8F7-5995-4195-8E00-736524CADC29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092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B7377-D098-4579-BDDC-9E21B8DC8097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92CDE-D58F-40F4-BB50-D73F0C63164E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12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B895-AD4D-433C-8B96-CDAD43BEAC9E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B30FB-1A15-49E9-9AEF-63C4D177FE70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921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1277-C344-4A35-8813-5784AF6E3B8C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3F37-0532-4523-930B-25C515870D26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4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4FD9-BE81-439B-9543-A7309E975AB1}" type="datetimeFigureOut">
              <a:rPr lang="en-CA" smtClean="0"/>
              <a:t>01/08/2012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FF35-59BE-4798-B631-B340AAFDD7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798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4FD9-BE81-439B-9543-A7309E975AB1}" type="datetimeFigureOut">
              <a:rPr lang="en-CA" smtClean="0"/>
              <a:t>01/08/2012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FF35-59BE-4798-B631-B340AAFDD7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45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4FD9-BE81-439B-9543-A7309E975AB1}" type="datetimeFigureOut">
              <a:rPr lang="en-CA" smtClean="0"/>
              <a:t>01/08/2012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FF35-59BE-4798-B631-B340AAFDD7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648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14FD9-BE81-439B-9543-A7309E975AB1}" type="datetimeFigureOut">
              <a:rPr lang="en-CA" smtClean="0"/>
              <a:t>01/08/2012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FFF35-59BE-4798-B631-B340AAFDD7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749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EA9494-0586-4154-9E0F-DEAB026DC598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B822B4-DBE4-4539-B2DD-130DA46764AF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EA9494-0586-4154-9E0F-DEAB026DC598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B822B4-DBE4-4539-B2DD-130DA46764AF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EA9494-0586-4154-9E0F-DEAB026DC598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B822B4-DBE4-4539-B2DD-130DA46764AF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1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EA9494-0586-4154-9E0F-DEAB026DC598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B822B4-DBE4-4539-B2DD-130DA46764AF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7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EA9494-0586-4154-9E0F-DEAB026DC598}" type="datetime1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B822B4-DBE4-4539-B2DD-130DA46764AF}" type="slidenum">
              <a:rPr lang="en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2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hyperlink" Target="http://www.nesstar.com/help/4.0/publisher/download_resources/Publisher_UserGuide_v4.0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www.nesstar.com/help/4.0/webview/index.htm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2"/>
          <a:stretch>
            <a:fillRect/>
          </a:stretch>
        </p:blipFill>
        <p:spPr bwMode="auto">
          <a:xfrm>
            <a:off x="0" y="6357938"/>
            <a:ext cx="9144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827088" y="1203325"/>
            <a:ext cx="63374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CA" sz="4400" b="1" dirty="0">
                <a:solidFill>
                  <a:schemeClr val="accent1"/>
                </a:solidFill>
              </a:rPr>
              <a:t>What’s New in </a:t>
            </a:r>
            <a:r>
              <a:rPr lang="en-CA" sz="4400" b="1" dirty="0" err="1">
                <a:solidFill>
                  <a:schemeClr val="accent1"/>
                </a:solidFill>
              </a:rPr>
              <a:t>Nesstar</a:t>
            </a:r>
            <a:r>
              <a:rPr lang="en-CA" sz="4400" b="1" dirty="0">
                <a:solidFill>
                  <a:schemeClr val="accent1"/>
                </a:solidFill>
              </a:rPr>
              <a:t> </a:t>
            </a:r>
            <a:r>
              <a:rPr lang="en-CA" sz="4400" b="1" dirty="0" smtClean="0">
                <a:solidFill>
                  <a:schemeClr val="accent1"/>
                </a:solidFill>
              </a:rPr>
              <a:t>4.0</a:t>
            </a:r>
          </a:p>
          <a:p>
            <a:pPr eaLnBrk="1" hangingPunct="1"/>
            <a:endParaRPr lang="en-CA" sz="44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CA" i="1" dirty="0" err="1" smtClean="0">
                <a:solidFill>
                  <a:schemeClr val="accent1"/>
                </a:solidFill>
              </a:rPr>
              <a:t>Exerpts</a:t>
            </a:r>
            <a:r>
              <a:rPr lang="en-CA" i="1" dirty="0" smtClean="0">
                <a:solidFill>
                  <a:schemeClr val="accent1"/>
                </a:solidFill>
              </a:rPr>
              <a:t> July 2012</a:t>
            </a:r>
            <a:endParaRPr lang="en-CA" i="1" dirty="0">
              <a:solidFill>
                <a:schemeClr val="accent1"/>
              </a:solidFill>
            </a:endParaRPr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1730375" y="4019550"/>
            <a:ext cx="2697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CA" sz="2000"/>
              <a:t>DLI Training</a:t>
            </a:r>
          </a:p>
          <a:p>
            <a:pPr eaLnBrk="1" hangingPunct="1"/>
            <a:r>
              <a:rPr lang="en-CA" sz="2000"/>
              <a:t>University of Toronto</a:t>
            </a:r>
          </a:p>
          <a:p>
            <a:pPr eaLnBrk="1" hangingPunct="1"/>
            <a:r>
              <a:rPr lang="en-CA" sz="2000"/>
              <a:t>April 2012</a:t>
            </a:r>
          </a:p>
        </p:txBody>
      </p:sp>
      <p:pic>
        <p:nvPicPr>
          <p:cNvPr id="512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51300"/>
            <a:ext cx="1019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684213" y="529590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/>
              <a:t>Alexandra Cooper, Queen’s University</a:t>
            </a:r>
          </a:p>
          <a:p>
            <a:r>
              <a:rPr lang="en-CA"/>
              <a:t>Susan Mowers, University of Ottawa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78FE-AFA7-442D-BD7A-F8CE759EF5A2}" type="slidenum">
              <a:rPr lang="en-CA" smtClean="0"/>
              <a:pPr>
                <a:defRPr/>
              </a:pPr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16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2"/>
          <a:stretch>
            <a:fillRect/>
          </a:stretch>
        </p:blipFill>
        <p:spPr bwMode="auto">
          <a:xfrm>
            <a:off x="0" y="6357938"/>
            <a:ext cx="9144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990600" y="400050"/>
            <a:ext cx="19240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CA" sz="2800" b="1" dirty="0">
                <a:solidFill>
                  <a:srgbClr val="4F81BD"/>
                </a:solidFill>
              </a:rPr>
              <a:t>Bookmarks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120900"/>
            <a:ext cx="5413375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229100" y="2112963"/>
            <a:ext cx="4629150" cy="3662362"/>
            <a:chOff x="4211008" y="1777207"/>
            <a:chExt cx="4629780" cy="3662362"/>
          </a:xfrm>
        </p:grpSpPr>
        <p:pic>
          <p:nvPicPr>
            <p:cNvPr id="2971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8"/>
            <a:stretch>
              <a:fillRect/>
            </a:stretch>
          </p:blipFill>
          <p:spPr bwMode="auto">
            <a:xfrm>
              <a:off x="4211008" y="3367239"/>
              <a:ext cx="4629780" cy="207233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714" name="Group 13"/>
            <p:cNvGrpSpPr>
              <a:grpSpLocks/>
            </p:cNvGrpSpPr>
            <p:nvPr/>
          </p:nvGrpSpPr>
          <p:grpSpPr bwMode="auto">
            <a:xfrm>
              <a:off x="5653088" y="1777207"/>
              <a:ext cx="614362" cy="1517650"/>
              <a:chOff x="5653088" y="1777207"/>
              <a:chExt cx="614362" cy="1517650"/>
            </a:xfrm>
          </p:grpSpPr>
          <p:sp>
            <p:nvSpPr>
              <p:cNvPr id="9" name="Oval 8"/>
              <p:cNvSpPr/>
              <p:nvPr/>
            </p:nvSpPr>
            <p:spPr bwMode="auto">
              <a:xfrm>
                <a:off x="5652654" y="1777207"/>
                <a:ext cx="158772" cy="182562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" name="Straight Arrow Connector 2"/>
              <p:cNvCxnSpPr/>
              <p:nvPr/>
            </p:nvCxnSpPr>
            <p:spPr bwMode="auto">
              <a:xfrm>
                <a:off x="5732040" y="1959769"/>
                <a:ext cx="535061" cy="1335088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C281A-6573-417D-B133-2379669864E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703" name="TextBox 3"/>
          <p:cNvSpPr txBox="1">
            <a:spLocks noChangeArrowheads="1"/>
          </p:cNvSpPr>
          <p:nvPr/>
        </p:nvSpPr>
        <p:spPr bwMode="auto">
          <a:xfrm>
            <a:off x="303213" y="1065213"/>
            <a:ext cx="8231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CA" sz="2000">
                <a:solidFill>
                  <a:prstClr val="black"/>
                </a:solidFill>
              </a:rPr>
              <a:t>create permanent links (bookmarks) to a Nesstar page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CA" sz="2000">
                <a:solidFill>
                  <a:prstClr val="black"/>
                </a:solidFill>
              </a:rPr>
              <a:t>embed views/snippets (e.g. </a:t>
            </a:r>
            <a:r>
              <a:rPr lang="en-CA" sz="2000" b="1">
                <a:solidFill>
                  <a:prstClr val="black"/>
                </a:solidFill>
              </a:rPr>
              <a:t>live</a:t>
            </a:r>
            <a:r>
              <a:rPr lang="en-CA" sz="2000">
                <a:solidFill>
                  <a:prstClr val="black"/>
                </a:solidFill>
              </a:rPr>
              <a:t> tables, charts, or maps) in your webpages</a:t>
            </a:r>
          </a:p>
        </p:txBody>
      </p:sp>
      <p:pic>
        <p:nvPicPr>
          <p:cNvPr id="2970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0"/>
          <a:stretch>
            <a:fillRect/>
          </a:stretch>
        </p:blipFill>
        <p:spPr bwMode="auto">
          <a:xfrm>
            <a:off x="3140075" y="357188"/>
            <a:ext cx="635000" cy="474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219325" y="4057650"/>
            <a:ext cx="2085975" cy="400050"/>
            <a:chOff x="2219325" y="4057650"/>
            <a:chExt cx="2085975" cy="400050"/>
          </a:xfrm>
        </p:grpSpPr>
        <p:sp>
          <p:nvSpPr>
            <p:cNvPr id="29711" name="TextBox 3"/>
            <p:cNvSpPr txBox="1">
              <a:spLocks noChangeArrowheads="1"/>
            </p:cNvSpPr>
            <p:nvPr/>
          </p:nvSpPr>
          <p:spPr bwMode="auto">
            <a:xfrm>
              <a:off x="2219325" y="4057650"/>
              <a:ext cx="1245854" cy="4000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 sz="2000">
                  <a:solidFill>
                    <a:prstClr val="black"/>
                  </a:solidFill>
                </a:rPr>
                <a:t>Bookmark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3457575" y="4244975"/>
              <a:ext cx="847725" cy="127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027238" y="5222875"/>
            <a:ext cx="2314575" cy="979488"/>
            <a:chOff x="1998579" y="5080021"/>
            <a:chExt cx="2314954" cy="978567"/>
          </a:xfrm>
        </p:grpSpPr>
        <p:sp>
          <p:nvSpPr>
            <p:cNvPr id="29709" name="TextBox 6"/>
            <p:cNvSpPr txBox="1">
              <a:spLocks noChangeArrowheads="1"/>
            </p:cNvSpPr>
            <p:nvPr/>
          </p:nvSpPr>
          <p:spPr bwMode="auto">
            <a:xfrm>
              <a:off x="1998579" y="5135564"/>
              <a:ext cx="1748123" cy="92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>
                  <a:solidFill>
                    <a:prstClr val="black"/>
                  </a:solidFill>
                </a:rPr>
                <a:t>Live view: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>
                  <a:solidFill>
                    <a:prstClr val="black"/>
                  </a:solidFill>
                </a:rPr>
                <a:t>complete OR embedded view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3610155" y="5080021"/>
              <a:ext cx="703378" cy="20142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6696075" y="5430838"/>
            <a:ext cx="2066925" cy="292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prstClr val="white"/>
              </a:solidFill>
            </a:endParaRPr>
          </a:p>
        </p:txBody>
      </p:sp>
      <p:pic>
        <p:nvPicPr>
          <p:cNvPr id="2970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57188"/>
            <a:ext cx="541338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5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498600"/>
            <a:ext cx="6819900" cy="458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0AA33-CEC8-48DF-8B3C-7D56784E1D2B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2"/>
          <a:stretch>
            <a:fillRect/>
          </a:stretch>
        </p:blipFill>
        <p:spPr bwMode="auto">
          <a:xfrm>
            <a:off x="0" y="6357938"/>
            <a:ext cx="9144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990600" y="400050"/>
            <a:ext cx="32956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solidFill>
                  <a:schemeClr val="accent1"/>
                </a:solidFill>
                <a:latin typeface="+mn-lt"/>
              </a:rPr>
              <a:t>Bookmarks, example</a:t>
            </a:r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57188"/>
            <a:ext cx="541338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17538" y="3217863"/>
            <a:ext cx="4606925" cy="1014412"/>
            <a:chOff x="306387" y="3057525"/>
            <a:chExt cx="4607953" cy="1014412"/>
          </a:xfrm>
        </p:grpSpPr>
        <p:sp>
          <p:nvSpPr>
            <p:cNvPr id="10" name="Oval 9"/>
            <p:cNvSpPr/>
            <p:nvPr/>
          </p:nvSpPr>
          <p:spPr>
            <a:xfrm>
              <a:off x="306387" y="3057525"/>
              <a:ext cx="1074977" cy="48577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pic>
          <p:nvPicPr>
            <p:cNvPr id="3073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" t="26874" r="54910" b="68733"/>
            <a:stretch>
              <a:fillRect/>
            </a:stretch>
          </p:blipFill>
          <p:spPr bwMode="auto">
            <a:xfrm>
              <a:off x="1752599" y="3814762"/>
              <a:ext cx="3161741" cy="2571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ight Arrow 11"/>
            <p:cNvSpPr/>
            <p:nvPr/>
          </p:nvSpPr>
          <p:spPr>
            <a:xfrm rot="2354049">
              <a:off x="1190821" y="3543300"/>
              <a:ext cx="657372" cy="280987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19"/>
          <a:stretch>
            <a:fillRect/>
          </a:stretch>
        </p:blipFill>
        <p:spPr bwMode="auto">
          <a:xfrm>
            <a:off x="138113" y="1450975"/>
            <a:ext cx="8867775" cy="467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9" name="TextBox 16"/>
          <p:cNvSpPr txBox="1">
            <a:spLocks noChangeArrowheads="1"/>
          </p:cNvSpPr>
          <p:nvPr/>
        </p:nvSpPr>
        <p:spPr bwMode="auto">
          <a:xfrm>
            <a:off x="990600" y="914400"/>
            <a:ext cx="6383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CA" sz="2000"/>
              <a:t>European Election Database – table embedded in webpage </a:t>
            </a:r>
          </a:p>
        </p:txBody>
      </p:sp>
    </p:spTree>
    <p:extLst>
      <p:ext uri="{BB962C8B-B14F-4D97-AF65-F5344CB8AC3E}">
        <p14:creationId xmlns:p14="http://schemas.microsoft.com/office/powerpoint/2010/main" val="23564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2"/>
          <a:stretch>
            <a:fillRect/>
          </a:stretch>
        </p:blipFill>
        <p:spPr bwMode="auto">
          <a:xfrm>
            <a:off x="0" y="6357938"/>
            <a:ext cx="9144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990600" y="400050"/>
            <a:ext cx="1303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4F81BD"/>
                </a:solidFill>
              </a:rPr>
              <a:t>Toolbar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09563" y="1344613"/>
            <a:ext cx="5038725" cy="1076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400" b="1" dirty="0" smtClean="0">
                <a:solidFill>
                  <a:srgbClr val="4F81BD"/>
                </a:solidFill>
              </a:rPr>
              <a:t>4.0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CA" sz="2000" dirty="0" smtClean="0">
                <a:solidFill>
                  <a:prstClr val="black"/>
                </a:solidFill>
              </a:rPr>
              <a:t>new search icons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CA" sz="2000" dirty="0" smtClean="0">
                <a:solidFill>
                  <a:prstClr val="black"/>
                </a:solidFill>
              </a:rPr>
              <a:t>icons and tabs are not seen until file is open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30200" y="4797425"/>
            <a:ext cx="8391525" cy="647700"/>
            <a:chOff x="376237" y="4149080"/>
            <a:chExt cx="8390841" cy="648072"/>
          </a:xfrm>
        </p:grpSpPr>
        <p:pic>
          <p:nvPicPr>
            <p:cNvPr id="2869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98" y="4583810"/>
              <a:ext cx="8283780" cy="2133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92" name="TextBox 2"/>
            <p:cNvSpPr txBox="1">
              <a:spLocks noChangeArrowheads="1"/>
            </p:cNvSpPr>
            <p:nvPr/>
          </p:nvSpPr>
          <p:spPr bwMode="auto">
            <a:xfrm>
              <a:off x="376237" y="4149080"/>
              <a:ext cx="577355" cy="46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 sz="2400" b="1">
                  <a:solidFill>
                    <a:srgbClr val="4F81BD"/>
                  </a:solidFill>
                </a:rPr>
                <a:t>3.5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ABF82-8757-4F16-864B-D301FACC02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868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001312"/>
            <a:ext cx="8285162" cy="213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309563" y="3482975"/>
            <a:ext cx="8391525" cy="630238"/>
            <a:chOff x="309563" y="3482975"/>
            <a:chExt cx="8391525" cy="630238"/>
          </a:xfrm>
        </p:grpSpPr>
        <p:grpSp>
          <p:nvGrpSpPr>
            <p:cNvPr id="28685" name="Group 5"/>
            <p:cNvGrpSpPr>
              <a:grpSpLocks/>
            </p:cNvGrpSpPr>
            <p:nvPr/>
          </p:nvGrpSpPr>
          <p:grpSpPr bwMode="auto">
            <a:xfrm>
              <a:off x="309563" y="3482975"/>
              <a:ext cx="8391525" cy="630238"/>
              <a:chOff x="379413" y="2064559"/>
              <a:chExt cx="8391525" cy="630345"/>
            </a:xfrm>
          </p:grpSpPr>
          <p:sp>
            <p:nvSpPr>
              <p:cNvPr id="28687" name="TextBox 5"/>
              <p:cNvSpPr txBox="1">
                <a:spLocks noChangeArrowheads="1"/>
              </p:cNvSpPr>
              <p:nvPr/>
            </p:nvSpPr>
            <p:spPr bwMode="auto">
              <a:xfrm>
                <a:off x="379413" y="2064559"/>
                <a:ext cx="1708534" cy="369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>
                    <a:solidFill>
                      <a:prstClr val="black"/>
                    </a:solidFill>
                  </a:rPr>
                  <a:t>after file is open</a:t>
                </a:r>
              </a:p>
            </p:txBody>
          </p:sp>
          <p:pic>
            <p:nvPicPr>
              <p:cNvPr id="28688" name="Picture 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58" y="2481562"/>
                <a:ext cx="8283780" cy="21334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2543175" y="3900488"/>
              <a:ext cx="5600700" cy="2127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330200" y="2644775"/>
            <a:ext cx="7637463" cy="563563"/>
            <a:chOff x="330200" y="2644775"/>
            <a:chExt cx="7637463" cy="563077"/>
          </a:xfrm>
        </p:grpSpPr>
        <p:sp>
          <p:nvSpPr>
            <p:cNvPr id="28683" name="TextBox 7"/>
            <p:cNvSpPr txBox="1">
              <a:spLocks noChangeArrowheads="1"/>
            </p:cNvSpPr>
            <p:nvPr/>
          </p:nvSpPr>
          <p:spPr bwMode="auto">
            <a:xfrm>
              <a:off x="330200" y="2644775"/>
              <a:ext cx="1873969" cy="369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>
                  <a:solidFill>
                    <a:prstClr val="black"/>
                  </a:solidFill>
                </a:rPr>
                <a:t>before file is open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8288" y="2995310"/>
              <a:ext cx="2619375" cy="2125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prstClr val="white"/>
                </a:solidFill>
              </a:endParaRPr>
            </a:p>
          </p:txBody>
        </p:sp>
      </p:grpSp>
      <p:pic>
        <p:nvPicPr>
          <p:cNvPr id="2868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57188"/>
            <a:ext cx="541338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27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498600"/>
            <a:ext cx="6819900" cy="458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0AA33-CEC8-48DF-8B3C-7D56784E1D2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2"/>
          <a:stretch>
            <a:fillRect/>
          </a:stretch>
        </p:blipFill>
        <p:spPr bwMode="auto">
          <a:xfrm>
            <a:off x="0" y="6357938"/>
            <a:ext cx="9144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990600" y="400050"/>
            <a:ext cx="32956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CA" sz="2800" b="1" dirty="0">
                <a:solidFill>
                  <a:srgbClr val="4F81BD"/>
                </a:solidFill>
              </a:rPr>
              <a:t>Bookmarks, example</a:t>
            </a:r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57188"/>
            <a:ext cx="541338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17538" y="3217863"/>
            <a:ext cx="4606925" cy="1014412"/>
            <a:chOff x="306387" y="3057525"/>
            <a:chExt cx="4607953" cy="1014412"/>
          </a:xfrm>
        </p:grpSpPr>
        <p:sp>
          <p:nvSpPr>
            <p:cNvPr id="10" name="Oval 9"/>
            <p:cNvSpPr/>
            <p:nvPr/>
          </p:nvSpPr>
          <p:spPr>
            <a:xfrm>
              <a:off x="306387" y="3057525"/>
              <a:ext cx="1074977" cy="48577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prstClr val="white"/>
                </a:solidFill>
              </a:endParaRPr>
            </a:p>
          </p:txBody>
        </p:sp>
        <p:pic>
          <p:nvPicPr>
            <p:cNvPr id="3073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" t="26874" r="54910" b="68733"/>
            <a:stretch>
              <a:fillRect/>
            </a:stretch>
          </p:blipFill>
          <p:spPr bwMode="auto">
            <a:xfrm>
              <a:off x="1752599" y="3814762"/>
              <a:ext cx="3161741" cy="2571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ight Arrow 11"/>
            <p:cNvSpPr/>
            <p:nvPr/>
          </p:nvSpPr>
          <p:spPr>
            <a:xfrm rot="2354049">
              <a:off x="1190821" y="3543300"/>
              <a:ext cx="657372" cy="280987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prstClr val="white"/>
                </a:solidFill>
              </a:endParaRPr>
            </a:p>
          </p:txBody>
        </p:sp>
      </p:grp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19"/>
          <a:stretch>
            <a:fillRect/>
          </a:stretch>
        </p:blipFill>
        <p:spPr bwMode="auto">
          <a:xfrm>
            <a:off x="138113" y="1450975"/>
            <a:ext cx="8867775" cy="467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9" name="TextBox 16"/>
          <p:cNvSpPr txBox="1">
            <a:spLocks noChangeArrowheads="1"/>
          </p:cNvSpPr>
          <p:nvPr/>
        </p:nvSpPr>
        <p:spPr bwMode="auto">
          <a:xfrm>
            <a:off x="990600" y="914400"/>
            <a:ext cx="6383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000">
                <a:solidFill>
                  <a:prstClr val="black"/>
                </a:solidFill>
              </a:rPr>
              <a:t>European Election Database – table embedded in webpage </a:t>
            </a:r>
          </a:p>
        </p:txBody>
      </p:sp>
    </p:spTree>
    <p:extLst>
      <p:ext uri="{BB962C8B-B14F-4D97-AF65-F5344CB8AC3E}">
        <p14:creationId xmlns:p14="http://schemas.microsoft.com/office/powerpoint/2010/main" val="23564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2"/>
          <a:stretch>
            <a:fillRect/>
          </a:stretch>
        </p:blipFill>
        <p:spPr bwMode="auto">
          <a:xfrm>
            <a:off x="0" y="6357938"/>
            <a:ext cx="9144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990600" y="400050"/>
            <a:ext cx="6172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CA" sz="2800" b="1">
                <a:solidFill>
                  <a:schemeClr val="accent1"/>
                </a:solidFill>
              </a:rPr>
              <a:t>Download custom .pdf codebooks!     </a:t>
            </a:r>
            <a:endParaRPr lang="en-CA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0C7D7-7887-49AA-9F47-5A23418BD3B6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57188"/>
            <a:ext cx="541338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TextBox 3"/>
          <p:cNvSpPr txBox="1">
            <a:spLocks noChangeArrowheads="1"/>
          </p:cNvSpPr>
          <p:nvPr/>
        </p:nvSpPr>
        <p:spPr bwMode="auto">
          <a:xfrm>
            <a:off x="722313" y="1289050"/>
            <a:ext cx="7699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CA" sz="2000"/>
              <a:t>new download format for documentation : </a:t>
            </a:r>
            <a:r>
              <a:rPr lang="en-CA" sz="2000" b="1"/>
              <a:t>.pdf </a:t>
            </a:r>
          </a:p>
          <a:p>
            <a:pPr eaLnBrk="1" hangingPunct="1">
              <a:buFont typeface="Arial" charset="0"/>
              <a:buChar char="•"/>
            </a:pPr>
            <a:r>
              <a:rPr lang="en-CA" sz="2000"/>
              <a:t>.pdf replaces html*</a:t>
            </a:r>
          </a:p>
          <a:p>
            <a:pPr eaLnBrk="1" hangingPunct="1">
              <a:buFont typeface="Arial" charset="0"/>
              <a:buChar char="•"/>
            </a:pPr>
            <a:r>
              <a:rPr lang="en-CA" sz="2000"/>
              <a:t>the .pdf document comprises a user guide and codebook for the subsetted/complete variables (from the DDI)</a:t>
            </a:r>
          </a:p>
          <a:p>
            <a:pPr eaLnBrk="1" hangingPunct="1">
              <a:buFont typeface="Arial" charset="0"/>
              <a:buChar char="•"/>
            </a:pPr>
            <a:r>
              <a:rPr lang="en-CA" sz="2000"/>
              <a:t>includes cover page, hyperlinked table of contents</a:t>
            </a:r>
          </a:p>
        </p:txBody>
      </p:sp>
      <p:grpSp>
        <p:nvGrpSpPr>
          <p:cNvPr id="33799" name="Group 2"/>
          <p:cNvGrpSpPr>
            <a:grpSpLocks/>
          </p:cNvGrpSpPr>
          <p:nvPr/>
        </p:nvGrpSpPr>
        <p:grpSpPr bwMode="auto">
          <a:xfrm>
            <a:off x="1104900" y="3030538"/>
            <a:ext cx="4560888" cy="3028950"/>
            <a:chOff x="971551" y="3031331"/>
            <a:chExt cx="4560160" cy="3028950"/>
          </a:xfrm>
        </p:grpSpPr>
        <p:pic>
          <p:nvPicPr>
            <p:cNvPr id="3380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1" y="3031331"/>
              <a:ext cx="4560160" cy="302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971551" y="5450681"/>
              <a:ext cx="1342811" cy="41433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3293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990600" y="400050"/>
            <a:ext cx="4276725" cy="522288"/>
          </a:xfrm>
        </p:spPr>
        <p:txBody>
          <a:bodyPr/>
          <a:lstStyle/>
          <a:p>
            <a:pPr algn="l"/>
            <a:r>
              <a:rPr lang="en-CA" sz="2800" b="1" smtClean="0">
                <a:solidFill>
                  <a:srgbClr val="0070C0"/>
                </a:solidFill>
              </a:rPr>
              <a:t>4.0 User Documentation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887413" y="1657350"/>
            <a:ext cx="3170237" cy="4000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CA" sz="2000" b="1" smtClean="0">
                <a:solidFill>
                  <a:srgbClr val="0070C0"/>
                </a:solidFill>
              </a:rPr>
              <a:t>Webview Html User Guide</a:t>
            </a:r>
            <a:endParaRPr lang="en-CA" sz="2000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231BC-5513-4D11-B326-B29EF9F7B9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603375"/>
            <a:ext cx="409575" cy="490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2"/>
          <a:stretch>
            <a:fillRect/>
          </a:stretch>
        </p:blipFill>
        <p:spPr bwMode="auto">
          <a:xfrm>
            <a:off x="0" y="6357938"/>
            <a:ext cx="9144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Content Placeholder 2"/>
          <p:cNvSpPr txBox="1">
            <a:spLocks/>
          </p:cNvSpPr>
          <p:nvPr/>
        </p:nvSpPr>
        <p:spPr bwMode="auto">
          <a:xfrm>
            <a:off x="5503863" y="1649413"/>
            <a:ext cx="30480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CA" sz="2000" b="1">
                <a:solidFill>
                  <a:srgbClr val="0070C0"/>
                </a:solidFill>
              </a:rPr>
              <a:t>Publisher Pdf User Guide </a:t>
            </a:r>
          </a:p>
        </p:txBody>
      </p:sp>
      <p:pic>
        <p:nvPicPr>
          <p:cNvPr id="3482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589088"/>
            <a:ext cx="446088" cy="5191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97163"/>
            <a:ext cx="4657725" cy="3602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225425" y="2347913"/>
            <a:ext cx="4146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1200">
                <a:solidFill>
                  <a:prstClr val="black"/>
                </a:solidFill>
                <a:hlinkClick r:id="rId6"/>
              </a:rPr>
              <a:t>http://www.nesstar.com/help/4.0/webview/index.html</a:t>
            </a:r>
            <a:endParaRPr lang="en-CA" sz="12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7775" y="2271713"/>
            <a:ext cx="408622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050" dirty="0">
                <a:solidFill>
                  <a:prstClr val="black"/>
                </a:solidFill>
                <a:hlinkClick r:id="rId7"/>
              </a:rPr>
              <a:t>http://www.nesstar.com/help/4.0/publisher/download_resources/Publisher_UserGuide_v4.0.pdf</a:t>
            </a:r>
            <a:endParaRPr lang="en-CA" sz="105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105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050" dirty="0" err="1">
                <a:solidFill>
                  <a:prstClr val="black"/>
                </a:solidFill>
              </a:rPr>
              <a:t>Nesstar</a:t>
            </a:r>
            <a:r>
              <a:rPr lang="en-CA" sz="1050" dirty="0">
                <a:solidFill>
                  <a:prstClr val="black"/>
                </a:solidFill>
              </a:rPr>
              <a:t> maintaining guide. Now at 109 pages (April 12, 2012)</a:t>
            </a:r>
          </a:p>
        </p:txBody>
      </p:sp>
      <p:pic>
        <p:nvPicPr>
          <p:cNvPr id="348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3360738"/>
            <a:ext cx="2967038" cy="2484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57188"/>
            <a:ext cx="541338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613" y="1646238"/>
            <a:ext cx="598328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CA" sz="2000" dirty="0"/>
              <a:t>Open a file in </a:t>
            </a:r>
            <a:r>
              <a:rPr lang="en-CA" sz="2000" dirty="0" err="1"/>
              <a:t>Webview</a:t>
            </a:r>
            <a:endParaRPr lang="en-CA" sz="2000" dirty="0"/>
          </a:p>
          <a:p>
            <a:pPr marL="342900" indent="-342900">
              <a:buFontTx/>
              <a:buAutoNum type="arabicPeriod"/>
              <a:defRPr/>
            </a:pPr>
            <a:endParaRPr lang="en-CA" sz="1400" dirty="0"/>
          </a:p>
          <a:p>
            <a:pPr marL="342900" indent="-342900">
              <a:buFontTx/>
              <a:buAutoNum type="arabicPeriod"/>
              <a:defRPr/>
            </a:pPr>
            <a:r>
              <a:rPr lang="en-CA" sz="2000" dirty="0"/>
              <a:t>Click on             to subscribe to e-mail notifications of changes/updates</a:t>
            </a:r>
          </a:p>
          <a:p>
            <a:pPr marL="342900" indent="-342900">
              <a:buFontTx/>
              <a:buAutoNum type="arabicPeriod"/>
              <a:defRPr/>
            </a:pPr>
            <a:endParaRPr lang="en-CA" sz="1400" dirty="0"/>
          </a:p>
          <a:p>
            <a:pPr marL="342900" indent="-342900">
              <a:buFontTx/>
              <a:buAutoNum type="arabicPeriod"/>
              <a:defRPr/>
            </a:pPr>
            <a:r>
              <a:rPr lang="en-CA" sz="2000" dirty="0"/>
              <a:t>Pop up window appears (below) </a:t>
            </a:r>
          </a:p>
          <a:p>
            <a:pPr marL="342900" indent="-342900">
              <a:buFontTx/>
              <a:buAutoNum type="arabicPeriod"/>
              <a:defRPr/>
            </a:pPr>
            <a:endParaRPr lang="en-CA" dirty="0"/>
          </a:p>
          <a:p>
            <a:pPr>
              <a:defRPr/>
            </a:pPr>
            <a:endParaRPr lang="en-CA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2"/>
          <a:stretch>
            <a:fillRect/>
          </a:stretch>
        </p:blipFill>
        <p:spPr bwMode="auto">
          <a:xfrm>
            <a:off x="0" y="6357938"/>
            <a:ext cx="9144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2"/>
          <p:cNvSpPr txBox="1">
            <a:spLocks noChangeArrowheads="1"/>
          </p:cNvSpPr>
          <p:nvPr/>
        </p:nvSpPr>
        <p:spPr bwMode="auto">
          <a:xfrm>
            <a:off x="990600" y="400050"/>
            <a:ext cx="6784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CA" sz="2800" b="1">
                <a:solidFill>
                  <a:srgbClr val="0070C0"/>
                </a:solidFill>
              </a:rPr>
              <a:t>Subscribe to e-mail notification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A6795-683C-48E3-BFC8-1F1C6D3F9E9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89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2176463"/>
            <a:ext cx="455612" cy="34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87"/>
          <a:stretch>
            <a:fillRect/>
          </a:stretch>
        </p:blipFill>
        <p:spPr bwMode="auto">
          <a:xfrm>
            <a:off x="1712913" y="3635375"/>
            <a:ext cx="3794125" cy="233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57188"/>
            <a:ext cx="541338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712913" y="5322888"/>
            <a:ext cx="1296987" cy="323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876425" y="4884738"/>
            <a:ext cx="3467100" cy="43815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4295775" y="3635375"/>
            <a:ext cx="352425" cy="2111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18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2"/>
          <a:stretch>
            <a:fillRect/>
          </a:stretch>
        </p:blipFill>
        <p:spPr bwMode="auto">
          <a:xfrm>
            <a:off x="0" y="6357938"/>
            <a:ext cx="9144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990600" y="400050"/>
            <a:ext cx="6784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0070C0"/>
                </a:solidFill>
              </a:rPr>
              <a:t>E-mail notification is received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CC7E8-8FB1-4092-9452-F442C1B14C8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1981200"/>
            <a:ext cx="6246812" cy="2605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46075" y="3762375"/>
            <a:ext cx="1795463" cy="615950"/>
            <a:chOff x="766814" y="5137946"/>
            <a:chExt cx="2267692" cy="710879"/>
          </a:xfrm>
        </p:grpSpPr>
        <p:sp>
          <p:nvSpPr>
            <p:cNvPr id="39944" name="TextBox 13"/>
            <p:cNvSpPr txBox="1">
              <a:spLocks noChangeArrowheads="1"/>
            </p:cNvSpPr>
            <p:nvPr/>
          </p:nvSpPr>
          <p:spPr bwMode="auto">
            <a:xfrm>
              <a:off x="766814" y="5137946"/>
              <a:ext cx="2131423" cy="710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CA" sz="1600" i="1">
                  <a:solidFill>
                    <a:srgbClr val="4F81BD"/>
                  </a:solidFill>
                </a:rPr>
                <a:t>Note the bookmark</a:t>
              </a:r>
              <a:r>
                <a:rPr lang="en-CA" i="1">
                  <a:solidFill>
                    <a:srgbClr val="4F81BD"/>
                  </a:solidFill>
                </a:rPr>
                <a:t>!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146276" y="5709581"/>
              <a:ext cx="88823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9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57188"/>
            <a:ext cx="541338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4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li_nesst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li_nesst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li_nesst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li_nesst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dli_nesst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280</Words>
  <Application>Microsoft Office PowerPoint</Application>
  <PresentationFormat>On-screen Show (4:3)</PresentationFormat>
  <Paragraphs>66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Office Theme</vt:lpstr>
      <vt:lpstr>dli_nesstar</vt:lpstr>
      <vt:lpstr>1_dli_nesstar</vt:lpstr>
      <vt:lpstr>2_dli_nesstar</vt:lpstr>
      <vt:lpstr>3_dli_nesstar</vt:lpstr>
      <vt:lpstr>4_dli_nesstar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4.0 User Documentation</vt:lpstr>
      <vt:lpstr>PowerPoint Presentation</vt:lpstr>
      <vt:lpstr>PowerPoint Presentation</vt:lpstr>
    </vt:vector>
  </TitlesOfParts>
  <Company>University of Ottawa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COE Support</dc:creator>
  <cp:lastModifiedBy>COE Support</cp:lastModifiedBy>
  <cp:revision>1</cp:revision>
  <dcterms:created xsi:type="dcterms:W3CDTF">2012-08-01T14:59:34Z</dcterms:created>
  <dcterms:modified xsi:type="dcterms:W3CDTF">2012-08-01T15:04:29Z</dcterms:modified>
</cp:coreProperties>
</file>